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73" r:id="rId2"/>
    <p:sldId id="269" r:id="rId3"/>
    <p:sldId id="268" r:id="rId4"/>
    <p:sldId id="270" r:id="rId5"/>
    <p:sldId id="271" r:id="rId6"/>
    <p:sldId id="274" r:id="rId7"/>
    <p:sldId id="260" r:id="rId8"/>
    <p:sldId id="265" r:id="rId9"/>
    <p:sldId id="263" r:id="rId10"/>
    <p:sldId id="262" r:id="rId11"/>
    <p:sldId id="276" r:id="rId12"/>
    <p:sldId id="264" r:id="rId13"/>
    <p:sldId id="275" r:id="rId14"/>
    <p:sldId id="277" r:id="rId15"/>
    <p:sldId id="285" r:id="rId16"/>
    <p:sldId id="280" r:id="rId17"/>
    <p:sldId id="286" r:id="rId18"/>
    <p:sldId id="282" r:id="rId19"/>
    <p:sldId id="283" r:id="rId20"/>
    <p:sldId id="284" r:id="rId21"/>
    <p:sldId id="272" r:id="rId22"/>
    <p:sldId id="267"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794" y="8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gail Bagolor" userId="ccf462a1-c552-4da4-a0cf-578830878fa5" providerId="ADAL" clId="{CAC66D64-56D3-422D-9696-D2CD909A4DA6}"/>
    <pc:docChg chg="modSld">
      <pc:chgData name="Abigail Bagolor" userId="ccf462a1-c552-4da4-a0cf-578830878fa5" providerId="ADAL" clId="{CAC66D64-56D3-422D-9696-D2CD909A4DA6}" dt="2025-08-28T19:26:13.439" v="1" actId="20577"/>
      <pc:docMkLst>
        <pc:docMk/>
      </pc:docMkLst>
      <pc:sldChg chg="modSp mod">
        <pc:chgData name="Abigail Bagolor" userId="ccf462a1-c552-4da4-a0cf-578830878fa5" providerId="ADAL" clId="{CAC66D64-56D3-422D-9696-D2CD909A4DA6}" dt="2025-08-28T19:26:13.439" v="1" actId="20577"/>
        <pc:sldMkLst>
          <pc:docMk/>
          <pc:sldMk cId="2509656902" sldId="273"/>
        </pc:sldMkLst>
        <pc:spChg chg="mod">
          <ac:chgData name="Abigail Bagolor" userId="ccf462a1-c552-4da4-a0cf-578830878fa5" providerId="ADAL" clId="{CAC66D64-56D3-422D-9696-D2CD909A4DA6}" dt="2025-08-28T19:26:13.439" v="1" actId="20577"/>
          <ac:spMkLst>
            <pc:docMk/>
            <pc:sldMk cId="2509656902" sldId="273"/>
            <ac:spMk id="2" creationId="{BDE9B36B-7577-815E-FC7E-7AAACDB51FE2}"/>
          </ac:spMkLst>
        </pc:spChg>
      </pc:sldChg>
    </pc:docChg>
  </pc:docChgLst>
  <pc:docChgLst>
    <pc:chgData name="Abigail Bagolor" userId="ccf462a1-c552-4da4-a0cf-578830878fa5" providerId="ADAL" clId="{6750D5F5-2A91-43E7-ACD6-7D2CB225535A}"/>
    <pc:docChg chg="modSld">
      <pc:chgData name="Abigail Bagolor" userId="ccf462a1-c552-4da4-a0cf-578830878fa5" providerId="ADAL" clId="{6750D5F5-2A91-43E7-ACD6-7D2CB225535A}" dt="2025-08-22T22:23:34.662" v="113" actId="13244"/>
      <pc:docMkLst>
        <pc:docMk/>
      </pc:docMkLst>
      <pc:sldChg chg="modSp mod">
        <pc:chgData name="Abigail Bagolor" userId="ccf462a1-c552-4da4-a0cf-578830878fa5" providerId="ADAL" clId="{6750D5F5-2A91-43E7-ACD6-7D2CB225535A}" dt="2025-08-22T22:22:34.856" v="101" actId="962"/>
        <pc:sldMkLst>
          <pc:docMk/>
          <pc:sldMk cId="0" sldId="264"/>
        </pc:sldMkLst>
        <pc:picChg chg="mod">
          <ac:chgData name="Abigail Bagolor" userId="ccf462a1-c552-4da4-a0cf-578830878fa5" providerId="ADAL" clId="{6750D5F5-2A91-43E7-ACD6-7D2CB225535A}" dt="2025-08-22T22:22:25.441" v="94" actId="962"/>
          <ac:picMkLst>
            <pc:docMk/>
            <pc:sldMk cId="0" sldId="264"/>
            <ac:picMk id="5" creationId="{895D790E-3C7A-6F15-04DB-A496B51342DC}"/>
          </ac:picMkLst>
        </pc:picChg>
        <pc:picChg chg="mod">
          <ac:chgData name="Abigail Bagolor" userId="ccf462a1-c552-4da4-a0cf-578830878fa5" providerId="ADAL" clId="{6750D5F5-2A91-43E7-ACD6-7D2CB225535A}" dt="2025-08-22T22:22:26.760" v="95" actId="962"/>
          <ac:picMkLst>
            <pc:docMk/>
            <pc:sldMk cId="0" sldId="264"/>
            <ac:picMk id="7" creationId="{38F64B04-CF7A-EE1D-43E1-9A930078B452}"/>
          </ac:picMkLst>
        </pc:picChg>
        <pc:picChg chg="mod">
          <ac:chgData name="Abigail Bagolor" userId="ccf462a1-c552-4da4-a0cf-578830878fa5" providerId="ADAL" clId="{6750D5F5-2A91-43E7-ACD6-7D2CB225535A}" dt="2025-08-22T22:22:28.503" v="96" actId="962"/>
          <ac:picMkLst>
            <pc:docMk/>
            <pc:sldMk cId="0" sldId="264"/>
            <ac:picMk id="9" creationId="{ACC8A48D-955A-CA3F-6521-3E77E9B55998}"/>
          </ac:picMkLst>
        </pc:picChg>
        <pc:picChg chg="mod">
          <ac:chgData name="Abigail Bagolor" userId="ccf462a1-c552-4da4-a0cf-578830878fa5" providerId="ADAL" clId="{6750D5F5-2A91-43E7-ACD6-7D2CB225535A}" dt="2025-08-22T22:22:29.791" v="97" actId="962"/>
          <ac:picMkLst>
            <pc:docMk/>
            <pc:sldMk cId="0" sldId="264"/>
            <ac:picMk id="11" creationId="{F7AEC5DC-2C39-8E52-BE73-918376283886}"/>
          </ac:picMkLst>
        </pc:picChg>
        <pc:picChg chg="mod">
          <ac:chgData name="Abigail Bagolor" userId="ccf462a1-c552-4da4-a0cf-578830878fa5" providerId="ADAL" clId="{6750D5F5-2A91-43E7-ACD6-7D2CB225535A}" dt="2025-08-22T22:22:30.959" v="98" actId="962"/>
          <ac:picMkLst>
            <pc:docMk/>
            <pc:sldMk cId="0" sldId="264"/>
            <ac:picMk id="13" creationId="{2DB3481C-9411-3CDB-4459-B6E3566E3834}"/>
          </ac:picMkLst>
        </pc:picChg>
        <pc:picChg chg="mod">
          <ac:chgData name="Abigail Bagolor" userId="ccf462a1-c552-4da4-a0cf-578830878fa5" providerId="ADAL" clId="{6750D5F5-2A91-43E7-ACD6-7D2CB225535A}" dt="2025-08-22T22:22:32.191" v="99" actId="962"/>
          <ac:picMkLst>
            <pc:docMk/>
            <pc:sldMk cId="0" sldId="264"/>
            <ac:picMk id="15" creationId="{A013086E-8FB4-706A-29E6-F583AC7D5A99}"/>
          </ac:picMkLst>
        </pc:picChg>
        <pc:picChg chg="mod">
          <ac:chgData name="Abigail Bagolor" userId="ccf462a1-c552-4da4-a0cf-578830878fa5" providerId="ADAL" clId="{6750D5F5-2A91-43E7-ACD6-7D2CB225535A}" dt="2025-08-22T22:22:33.870" v="100" actId="962"/>
          <ac:picMkLst>
            <pc:docMk/>
            <pc:sldMk cId="0" sldId="264"/>
            <ac:picMk id="17" creationId="{D0CD1863-6B33-1F66-5161-E1C07745A939}"/>
          </ac:picMkLst>
        </pc:picChg>
        <pc:picChg chg="mod">
          <ac:chgData name="Abigail Bagolor" userId="ccf462a1-c552-4da4-a0cf-578830878fa5" providerId="ADAL" clId="{6750D5F5-2A91-43E7-ACD6-7D2CB225535A}" dt="2025-08-22T22:22:34.856" v="101" actId="962"/>
          <ac:picMkLst>
            <pc:docMk/>
            <pc:sldMk cId="0" sldId="264"/>
            <ac:picMk id="21" creationId="{AE76CACE-E42A-4C1C-28A1-12D411AF2FEF}"/>
          </ac:picMkLst>
        </pc:picChg>
      </pc:sldChg>
      <pc:sldChg chg="modSp mod">
        <pc:chgData name="Abigail Bagolor" userId="ccf462a1-c552-4da4-a0cf-578830878fa5" providerId="ADAL" clId="{6750D5F5-2A91-43E7-ACD6-7D2CB225535A}" dt="2025-08-22T22:20:46.232" v="1" actId="20577"/>
        <pc:sldMkLst>
          <pc:docMk/>
          <pc:sldMk cId="0" sldId="267"/>
        </pc:sldMkLst>
        <pc:spChg chg="mod">
          <ac:chgData name="Abigail Bagolor" userId="ccf462a1-c552-4da4-a0cf-578830878fa5" providerId="ADAL" clId="{6750D5F5-2A91-43E7-ACD6-7D2CB225535A}" dt="2025-08-22T22:20:46.232" v="1" actId="20577"/>
          <ac:spMkLst>
            <pc:docMk/>
            <pc:sldMk cId="0" sldId="267"/>
            <ac:spMk id="2" creationId="{00000000-0000-0000-0000-000000000000}"/>
          </ac:spMkLst>
        </pc:spChg>
      </pc:sldChg>
      <pc:sldChg chg="modSp mod">
        <pc:chgData name="Abigail Bagolor" userId="ccf462a1-c552-4da4-a0cf-578830878fa5" providerId="ADAL" clId="{6750D5F5-2A91-43E7-ACD6-7D2CB225535A}" dt="2025-08-22T22:22:47.216" v="111" actId="962"/>
        <pc:sldMkLst>
          <pc:docMk/>
          <pc:sldMk cId="2275768595" sldId="272"/>
        </pc:sldMkLst>
        <pc:picChg chg="mod">
          <ac:chgData name="Abigail Bagolor" userId="ccf462a1-c552-4da4-a0cf-578830878fa5" providerId="ADAL" clId="{6750D5F5-2A91-43E7-ACD6-7D2CB225535A}" dt="2025-08-22T22:22:47.216" v="111" actId="962"/>
          <ac:picMkLst>
            <pc:docMk/>
            <pc:sldMk cId="2275768595" sldId="272"/>
            <ac:picMk id="4" creationId="{BACCAD57-C158-9418-B075-B1C5EDB97042}"/>
          </ac:picMkLst>
        </pc:picChg>
      </pc:sldChg>
      <pc:sldChg chg="addSp modSp mod">
        <pc:chgData name="Abigail Bagolor" userId="ccf462a1-c552-4da4-a0cf-578830878fa5" providerId="ADAL" clId="{6750D5F5-2A91-43E7-ACD6-7D2CB225535A}" dt="2025-08-22T22:23:12.780" v="112" actId="13244"/>
        <pc:sldMkLst>
          <pc:docMk/>
          <pc:sldMk cId="2509656902" sldId="273"/>
        </pc:sldMkLst>
        <pc:spChg chg="add mod ord">
          <ac:chgData name="Abigail Bagolor" userId="ccf462a1-c552-4da4-a0cf-578830878fa5" providerId="ADAL" clId="{6750D5F5-2A91-43E7-ACD6-7D2CB225535A}" dt="2025-08-22T22:23:12.780" v="112" actId="13244"/>
          <ac:spMkLst>
            <pc:docMk/>
            <pc:sldMk cId="2509656902" sldId="273"/>
            <ac:spMk id="2" creationId="{BDE9B36B-7577-815E-FC7E-7AAACDB51FE2}"/>
          </ac:spMkLst>
        </pc:spChg>
        <pc:picChg chg="mod">
          <ac:chgData name="Abigail Bagolor" userId="ccf462a1-c552-4da4-a0cf-578830878fa5" providerId="ADAL" clId="{6750D5F5-2A91-43E7-ACD6-7D2CB225535A}" dt="2025-08-22T22:21:47.569" v="89" actId="962"/>
          <ac:picMkLst>
            <pc:docMk/>
            <pc:sldMk cId="2509656902" sldId="273"/>
            <ac:picMk id="3" creationId="{1DCB4783-0A9D-D379-9ABB-BF6FC1049639}"/>
          </ac:picMkLst>
        </pc:picChg>
        <pc:picChg chg="mod">
          <ac:chgData name="Abigail Bagolor" userId="ccf462a1-c552-4da4-a0cf-578830878fa5" providerId="ADAL" clId="{6750D5F5-2A91-43E7-ACD6-7D2CB225535A}" dt="2025-08-22T22:22:20.726" v="91" actId="962"/>
          <ac:picMkLst>
            <pc:docMk/>
            <pc:sldMk cId="2509656902" sldId="273"/>
            <ac:picMk id="6" creationId="{E26CCD02-52F6-C2EA-8642-52E46303BFCC}"/>
          </ac:picMkLst>
        </pc:picChg>
      </pc:sldChg>
      <pc:sldChg chg="modSp mod">
        <pc:chgData name="Abigail Bagolor" userId="ccf462a1-c552-4da4-a0cf-578830878fa5" providerId="ADAL" clId="{6750D5F5-2A91-43E7-ACD6-7D2CB225535A}" dt="2025-08-22T22:22:40.079" v="106" actId="962"/>
        <pc:sldMkLst>
          <pc:docMk/>
          <pc:sldMk cId="2190682193" sldId="275"/>
        </pc:sldMkLst>
        <pc:picChg chg="mod">
          <ac:chgData name="Abigail Bagolor" userId="ccf462a1-c552-4da4-a0cf-578830878fa5" providerId="ADAL" clId="{6750D5F5-2A91-43E7-ACD6-7D2CB225535A}" dt="2025-08-22T22:22:36.600" v="102" actId="962"/>
          <ac:picMkLst>
            <pc:docMk/>
            <pc:sldMk cId="2190682193" sldId="275"/>
            <ac:picMk id="5" creationId="{7BBFF36A-E68E-5672-E070-734548AFB0F4}"/>
          </ac:picMkLst>
        </pc:picChg>
        <pc:picChg chg="mod">
          <ac:chgData name="Abigail Bagolor" userId="ccf462a1-c552-4da4-a0cf-578830878fa5" providerId="ADAL" clId="{6750D5F5-2A91-43E7-ACD6-7D2CB225535A}" dt="2025-08-22T22:22:37.583" v="103" actId="962"/>
          <ac:picMkLst>
            <pc:docMk/>
            <pc:sldMk cId="2190682193" sldId="275"/>
            <ac:picMk id="7" creationId="{D001C580-5C25-07DC-D011-500F72932F1C}"/>
          </ac:picMkLst>
        </pc:picChg>
        <pc:picChg chg="mod">
          <ac:chgData name="Abigail Bagolor" userId="ccf462a1-c552-4da4-a0cf-578830878fa5" providerId="ADAL" clId="{6750D5F5-2A91-43E7-ACD6-7D2CB225535A}" dt="2025-08-22T22:22:38.472" v="104" actId="962"/>
          <ac:picMkLst>
            <pc:docMk/>
            <pc:sldMk cId="2190682193" sldId="275"/>
            <ac:picMk id="9" creationId="{7B796623-0287-6998-4454-715CF27B8DED}"/>
          </ac:picMkLst>
        </pc:picChg>
        <pc:picChg chg="mod">
          <ac:chgData name="Abigail Bagolor" userId="ccf462a1-c552-4da4-a0cf-578830878fa5" providerId="ADAL" clId="{6750D5F5-2A91-43E7-ACD6-7D2CB225535A}" dt="2025-08-22T22:22:39.255" v="105" actId="962"/>
          <ac:picMkLst>
            <pc:docMk/>
            <pc:sldMk cId="2190682193" sldId="275"/>
            <ac:picMk id="11" creationId="{ABAB2027-953E-CAA7-62A1-047F6FC7F350}"/>
          </ac:picMkLst>
        </pc:picChg>
        <pc:picChg chg="mod">
          <ac:chgData name="Abigail Bagolor" userId="ccf462a1-c552-4da4-a0cf-578830878fa5" providerId="ADAL" clId="{6750D5F5-2A91-43E7-ACD6-7D2CB225535A}" dt="2025-08-22T22:22:40.079" v="106" actId="962"/>
          <ac:picMkLst>
            <pc:docMk/>
            <pc:sldMk cId="2190682193" sldId="275"/>
            <ac:picMk id="13" creationId="{DB5AF1D4-E14E-AE74-5F4E-179EB746DC95}"/>
          </ac:picMkLst>
        </pc:picChg>
      </pc:sldChg>
      <pc:sldChg chg="modSp mod">
        <pc:chgData name="Abigail Bagolor" userId="ccf462a1-c552-4da4-a0cf-578830878fa5" providerId="ADAL" clId="{6750D5F5-2A91-43E7-ACD6-7D2CB225535A}" dt="2025-08-22T22:22:23.983" v="93" actId="962"/>
        <pc:sldMkLst>
          <pc:docMk/>
          <pc:sldMk cId="2374006169" sldId="276"/>
        </pc:sldMkLst>
        <pc:picChg chg="mod">
          <ac:chgData name="Abigail Bagolor" userId="ccf462a1-c552-4da4-a0cf-578830878fa5" providerId="ADAL" clId="{6750D5F5-2A91-43E7-ACD6-7D2CB225535A}" dt="2025-08-22T22:22:22.703" v="92" actId="962"/>
          <ac:picMkLst>
            <pc:docMk/>
            <pc:sldMk cId="2374006169" sldId="276"/>
            <ac:picMk id="5" creationId="{EFC836A5-99B8-760D-6FE7-01828F8115CF}"/>
          </ac:picMkLst>
        </pc:picChg>
        <pc:picChg chg="mod">
          <ac:chgData name="Abigail Bagolor" userId="ccf462a1-c552-4da4-a0cf-578830878fa5" providerId="ADAL" clId="{6750D5F5-2A91-43E7-ACD6-7D2CB225535A}" dt="2025-08-22T22:22:23.983" v="93" actId="962"/>
          <ac:picMkLst>
            <pc:docMk/>
            <pc:sldMk cId="2374006169" sldId="276"/>
            <ac:picMk id="7" creationId="{AA775C7A-1D94-6D2D-29A9-816942266B9E}"/>
          </ac:picMkLst>
        </pc:picChg>
      </pc:sldChg>
      <pc:sldChg chg="modSp mod">
        <pc:chgData name="Abigail Bagolor" userId="ccf462a1-c552-4da4-a0cf-578830878fa5" providerId="ADAL" clId="{6750D5F5-2A91-43E7-ACD6-7D2CB225535A}" dt="2025-08-22T22:22:41.807" v="108" actId="962"/>
        <pc:sldMkLst>
          <pc:docMk/>
          <pc:sldMk cId="2622063052" sldId="277"/>
        </pc:sldMkLst>
        <pc:picChg chg="mod">
          <ac:chgData name="Abigail Bagolor" userId="ccf462a1-c552-4da4-a0cf-578830878fa5" providerId="ADAL" clId="{6750D5F5-2A91-43E7-ACD6-7D2CB225535A}" dt="2025-08-22T22:22:41.807" v="108" actId="962"/>
          <ac:picMkLst>
            <pc:docMk/>
            <pc:sldMk cId="2622063052" sldId="277"/>
            <ac:picMk id="8" creationId="{EBCCF090-1816-E748-2ACC-4830A54CC1FA}"/>
          </ac:picMkLst>
        </pc:picChg>
        <pc:picChg chg="mod">
          <ac:chgData name="Abigail Bagolor" userId="ccf462a1-c552-4da4-a0cf-578830878fa5" providerId="ADAL" clId="{6750D5F5-2A91-43E7-ACD6-7D2CB225535A}" dt="2025-08-22T22:22:41.015" v="107" actId="962"/>
          <ac:picMkLst>
            <pc:docMk/>
            <pc:sldMk cId="2622063052" sldId="277"/>
            <ac:picMk id="12" creationId="{F6F62EC1-ABC8-8056-6C37-D3D5878F6072}"/>
          </ac:picMkLst>
        </pc:picChg>
      </pc:sldChg>
      <pc:sldChg chg="modSp mod">
        <pc:chgData name="Abigail Bagolor" userId="ccf462a1-c552-4da4-a0cf-578830878fa5" providerId="ADAL" clId="{6750D5F5-2A91-43E7-ACD6-7D2CB225535A}" dt="2025-08-22T22:22:42.927" v="109" actId="962"/>
        <pc:sldMkLst>
          <pc:docMk/>
          <pc:sldMk cId="2021576417" sldId="280"/>
        </pc:sldMkLst>
        <pc:picChg chg="mod">
          <ac:chgData name="Abigail Bagolor" userId="ccf462a1-c552-4da4-a0cf-578830878fa5" providerId="ADAL" clId="{6750D5F5-2A91-43E7-ACD6-7D2CB225535A}" dt="2025-08-22T22:22:42.927" v="109" actId="962"/>
          <ac:picMkLst>
            <pc:docMk/>
            <pc:sldMk cId="2021576417" sldId="280"/>
            <ac:picMk id="7" creationId="{B8F82A24-655E-4668-AD73-18ABBE1C7878}"/>
          </ac:picMkLst>
        </pc:picChg>
      </pc:sldChg>
      <pc:sldChg chg="modSp mod">
        <pc:chgData name="Abigail Bagolor" userId="ccf462a1-c552-4da4-a0cf-578830878fa5" providerId="ADAL" clId="{6750D5F5-2A91-43E7-ACD6-7D2CB225535A}" dt="2025-08-22T22:23:34.662" v="113" actId="13244"/>
        <pc:sldMkLst>
          <pc:docMk/>
          <pc:sldMk cId="289382719" sldId="282"/>
        </pc:sldMkLst>
        <pc:spChg chg="mod ord">
          <ac:chgData name="Abigail Bagolor" userId="ccf462a1-c552-4da4-a0cf-578830878fa5" providerId="ADAL" clId="{6750D5F5-2A91-43E7-ACD6-7D2CB225535A}" dt="2025-08-22T22:23:34.662" v="113" actId="13244"/>
          <ac:spMkLst>
            <pc:docMk/>
            <pc:sldMk cId="289382719" sldId="282"/>
            <ac:spMk id="2" creationId="{EF1538BB-2A86-F335-1204-23BDDCB4CB69}"/>
          </ac:spMkLst>
        </pc:spChg>
      </pc:sldChg>
      <pc:sldChg chg="modSp mod">
        <pc:chgData name="Abigail Bagolor" userId="ccf462a1-c552-4da4-a0cf-578830878fa5" providerId="ADAL" clId="{6750D5F5-2A91-43E7-ACD6-7D2CB225535A}" dt="2025-08-22T22:22:44.104" v="110" actId="962"/>
        <pc:sldMkLst>
          <pc:docMk/>
          <pc:sldMk cId="2880909745" sldId="283"/>
        </pc:sldMkLst>
        <pc:picChg chg="mod">
          <ac:chgData name="Abigail Bagolor" userId="ccf462a1-c552-4da4-a0cf-578830878fa5" providerId="ADAL" clId="{6750D5F5-2A91-43E7-ACD6-7D2CB225535A}" dt="2025-08-22T22:22:44.104" v="110" actId="962"/>
          <ac:picMkLst>
            <pc:docMk/>
            <pc:sldMk cId="2880909745" sldId="283"/>
            <ac:picMk id="12" creationId="{509D3D40-973F-45B4-8B82-FC3111A58E54}"/>
          </ac:picMkLst>
        </pc:picChg>
      </pc:sldChg>
    </pc:docChg>
  </pc:docChgLst>
  <pc:docChgLst>
    <pc:chgData name="Catrina Grigsby-Thedford" userId="36aa33a6-1acf-4c90-af08-73fd69bf0351" providerId="ADAL" clId="{45473A99-07EB-4FB0-A131-58D5E7EA6A16}"/>
    <pc:docChg chg="undo custSel addSld delSld modSld sldOrd addMainMaster">
      <pc:chgData name="Catrina Grigsby-Thedford" userId="36aa33a6-1acf-4c90-af08-73fd69bf0351" providerId="ADAL" clId="{45473A99-07EB-4FB0-A131-58D5E7EA6A16}" dt="2025-07-18T16:16:33.900" v="446" actId="1076"/>
      <pc:docMkLst>
        <pc:docMk/>
      </pc:docMkLst>
      <pc:sldChg chg="modSp mod">
        <pc:chgData name="Catrina Grigsby-Thedford" userId="36aa33a6-1acf-4c90-af08-73fd69bf0351" providerId="ADAL" clId="{45473A99-07EB-4FB0-A131-58D5E7EA6A16}" dt="2025-07-17T17:21:57.843" v="195"/>
        <pc:sldMkLst>
          <pc:docMk/>
          <pc:sldMk cId="0" sldId="260"/>
        </pc:sldMkLst>
      </pc:sldChg>
      <pc:sldChg chg="del">
        <pc:chgData name="Catrina Grigsby-Thedford" userId="36aa33a6-1acf-4c90-af08-73fd69bf0351" providerId="ADAL" clId="{45473A99-07EB-4FB0-A131-58D5E7EA6A16}" dt="2025-07-17T17:12:48.354" v="68" actId="2696"/>
        <pc:sldMkLst>
          <pc:docMk/>
          <pc:sldMk cId="0" sldId="261"/>
        </pc:sldMkLst>
      </pc:sldChg>
      <pc:sldChg chg="modSp">
        <pc:chgData name="Catrina Grigsby-Thedford" userId="36aa33a6-1acf-4c90-af08-73fd69bf0351" providerId="ADAL" clId="{45473A99-07EB-4FB0-A131-58D5E7EA6A16}" dt="2025-07-17T17:21:57.843" v="195"/>
        <pc:sldMkLst>
          <pc:docMk/>
          <pc:sldMk cId="0" sldId="262"/>
        </pc:sldMkLst>
      </pc:sldChg>
      <pc:sldChg chg="modSp mod">
        <pc:chgData name="Catrina Grigsby-Thedford" userId="36aa33a6-1acf-4c90-af08-73fd69bf0351" providerId="ADAL" clId="{45473A99-07EB-4FB0-A131-58D5E7EA6A16}" dt="2025-07-17T17:28:44.996" v="442" actId="20577"/>
        <pc:sldMkLst>
          <pc:docMk/>
          <pc:sldMk cId="0" sldId="263"/>
        </pc:sldMkLst>
      </pc:sldChg>
      <pc:sldChg chg="modSp">
        <pc:chgData name="Catrina Grigsby-Thedford" userId="36aa33a6-1acf-4c90-af08-73fd69bf0351" providerId="ADAL" clId="{45473A99-07EB-4FB0-A131-58D5E7EA6A16}" dt="2025-07-17T17:21:57.843" v="195"/>
        <pc:sldMkLst>
          <pc:docMk/>
          <pc:sldMk cId="0" sldId="264"/>
        </pc:sldMkLst>
      </pc:sldChg>
      <pc:sldChg chg="modSp">
        <pc:chgData name="Catrina Grigsby-Thedford" userId="36aa33a6-1acf-4c90-af08-73fd69bf0351" providerId="ADAL" clId="{45473A99-07EB-4FB0-A131-58D5E7EA6A16}" dt="2025-07-17T17:21:57.843" v="195"/>
        <pc:sldMkLst>
          <pc:docMk/>
          <pc:sldMk cId="0" sldId="265"/>
        </pc:sldMkLst>
      </pc:sldChg>
      <pc:sldChg chg="del">
        <pc:chgData name="Catrina Grigsby-Thedford" userId="36aa33a6-1acf-4c90-af08-73fd69bf0351" providerId="ADAL" clId="{45473A99-07EB-4FB0-A131-58D5E7EA6A16}" dt="2025-07-17T17:11:32.145" v="0" actId="2696"/>
        <pc:sldMkLst>
          <pc:docMk/>
          <pc:sldMk cId="0" sldId="266"/>
        </pc:sldMkLst>
      </pc:sldChg>
      <pc:sldChg chg="delSp delDesignElem">
        <pc:chgData name="Catrina Grigsby-Thedford" userId="36aa33a6-1acf-4c90-af08-73fd69bf0351" providerId="ADAL" clId="{45473A99-07EB-4FB0-A131-58D5E7EA6A16}" dt="2025-07-17T17:21:31.733" v="188"/>
        <pc:sldMkLst>
          <pc:docMk/>
          <pc:sldMk cId="0" sldId="267"/>
        </pc:sldMkLst>
      </pc:sldChg>
      <pc:sldChg chg="modSp">
        <pc:chgData name="Catrina Grigsby-Thedford" userId="36aa33a6-1acf-4c90-af08-73fd69bf0351" providerId="ADAL" clId="{45473A99-07EB-4FB0-A131-58D5E7EA6A16}" dt="2025-07-17T17:21:57.843" v="195"/>
        <pc:sldMkLst>
          <pc:docMk/>
          <pc:sldMk cId="0" sldId="268"/>
        </pc:sldMkLst>
      </pc:sldChg>
      <pc:sldChg chg="modSp">
        <pc:chgData name="Catrina Grigsby-Thedford" userId="36aa33a6-1acf-4c90-af08-73fd69bf0351" providerId="ADAL" clId="{45473A99-07EB-4FB0-A131-58D5E7EA6A16}" dt="2025-07-17T17:21:57.843" v="195"/>
        <pc:sldMkLst>
          <pc:docMk/>
          <pc:sldMk cId="0" sldId="269"/>
        </pc:sldMkLst>
      </pc:sldChg>
      <pc:sldChg chg="modSp">
        <pc:chgData name="Catrina Grigsby-Thedford" userId="36aa33a6-1acf-4c90-af08-73fd69bf0351" providerId="ADAL" clId="{45473A99-07EB-4FB0-A131-58D5E7EA6A16}" dt="2025-07-17T17:21:57.843" v="195"/>
        <pc:sldMkLst>
          <pc:docMk/>
          <pc:sldMk cId="0" sldId="270"/>
        </pc:sldMkLst>
      </pc:sldChg>
      <pc:sldChg chg="modSp">
        <pc:chgData name="Catrina Grigsby-Thedford" userId="36aa33a6-1acf-4c90-af08-73fd69bf0351" providerId="ADAL" clId="{45473A99-07EB-4FB0-A131-58D5E7EA6A16}" dt="2025-07-17T17:21:57.843" v="195"/>
        <pc:sldMkLst>
          <pc:docMk/>
          <pc:sldMk cId="248901866" sldId="271"/>
        </pc:sldMkLst>
      </pc:sldChg>
      <pc:sldChg chg="delSp delDesignElem">
        <pc:chgData name="Catrina Grigsby-Thedford" userId="36aa33a6-1acf-4c90-af08-73fd69bf0351" providerId="ADAL" clId="{45473A99-07EB-4FB0-A131-58D5E7EA6A16}" dt="2025-07-17T17:21:31.733" v="188"/>
        <pc:sldMkLst>
          <pc:docMk/>
          <pc:sldMk cId="2275768595" sldId="272"/>
        </pc:sldMkLst>
      </pc:sldChg>
      <pc:sldChg chg="modSp">
        <pc:chgData name="Catrina Grigsby-Thedford" userId="36aa33a6-1acf-4c90-af08-73fd69bf0351" providerId="ADAL" clId="{45473A99-07EB-4FB0-A131-58D5E7EA6A16}" dt="2025-07-17T17:21:57.843" v="195"/>
        <pc:sldMkLst>
          <pc:docMk/>
          <pc:sldMk cId="79429589" sldId="274"/>
        </pc:sldMkLst>
      </pc:sldChg>
      <pc:sldChg chg="modSp mod">
        <pc:chgData name="Catrina Grigsby-Thedford" userId="36aa33a6-1acf-4c90-af08-73fd69bf0351" providerId="ADAL" clId="{45473A99-07EB-4FB0-A131-58D5E7EA6A16}" dt="2025-07-18T16:16:33.900" v="446" actId="1076"/>
        <pc:sldMkLst>
          <pc:docMk/>
          <pc:sldMk cId="2190682193" sldId="275"/>
        </pc:sldMkLst>
      </pc:sldChg>
      <pc:sldChg chg="modSp">
        <pc:chgData name="Catrina Grigsby-Thedford" userId="36aa33a6-1acf-4c90-af08-73fd69bf0351" providerId="ADAL" clId="{45473A99-07EB-4FB0-A131-58D5E7EA6A16}" dt="2025-07-17T17:21:57.843" v="195"/>
        <pc:sldMkLst>
          <pc:docMk/>
          <pc:sldMk cId="2374006169" sldId="276"/>
        </pc:sldMkLst>
      </pc:sldChg>
      <pc:sldChg chg="modSp mod">
        <pc:chgData name="Catrina Grigsby-Thedford" userId="36aa33a6-1acf-4c90-af08-73fd69bf0351" providerId="ADAL" clId="{45473A99-07EB-4FB0-A131-58D5E7EA6A16}" dt="2025-07-18T16:16:25.872" v="445" actId="14100"/>
        <pc:sldMkLst>
          <pc:docMk/>
          <pc:sldMk cId="2622063052" sldId="277"/>
        </pc:sldMkLst>
      </pc:sldChg>
      <pc:sldChg chg="modSp">
        <pc:chgData name="Catrina Grigsby-Thedford" userId="36aa33a6-1acf-4c90-af08-73fd69bf0351" providerId="ADAL" clId="{45473A99-07EB-4FB0-A131-58D5E7EA6A16}" dt="2025-07-17T17:21:57.843" v="195"/>
        <pc:sldMkLst>
          <pc:docMk/>
          <pc:sldMk cId="188403587" sldId="278"/>
        </pc:sldMkLst>
      </pc:sldChg>
      <pc:sldChg chg="modSp add del mod">
        <pc:chgData name="Catrina Grigsby-Thedford" userId="36aa33a6-1acf-4c90-af08-73fd69bf0351" providerId="ADAL" clId="{45473A99-07EB-4FB0-A131-58D5E7EA6A16}" dt="2025-07-17T17:18:01.089" v="136" actId="2696"/>
        <pc:sldMkLst>
          <pc:docMk/>
          <pc:sldMk cId="895009344" sldId="279"/>
        </pc:sldMkLst>
      </pc:sldChg>
      <pc:sldChg chg="modSp add mod">
        <pc:chgData name="Catrina Grigsby-Thedford" userId="36aa33a6-1acf-4c90-af08-73fd69bf0351" providerId="ADAL" clId="{45473A99-07EB-4FB0-A131-58D5E7EA6A16}" dt="2025-07-17T17:27:34.816" v="325" actId="403"/>
        <pc:sldMkLst>
          <pc:docMk/>
          <pc:sldMk cId="2021576417" sldId="280"/>
        </pc:sldMkLst>
      </pc:sldChg>
      <pc:sldChg chg="modSp add del mod">
        <pc:chgData name="Catrina Grigsby-Thedford" userId="36aa33a6-1acf-4c90-af08-73fd69bf0351" providerId="ADAL" clId="{45473A99-07EB-4FB0-A131-58D5E7EA6A16}" dt="2025-07-17T17:19:23.338" v="152" actId="2696"/>
        <pc:sldMkLst>
          <pc:docMk/>
          <pc:sldMk cId="882630486" sldId="281"/>
        </pc:sldMkLst>
      </pc:sldChg>
      <pc:sldChg chg="addSp delSp modSp add mod">
        <pc:chgData name="Catrina Grigsby-Thedford" userId="36aa33a6-1acf-4c90-af08-73fd69bf0351" providerId="ADAL" clId="{45473A99-07EB-4FB0-A131-58D5E7EA6A16}" dt="2025-07-17T17:21:23.935" v="185" actId="14100"/>
        <pc:sldMkLst>
          <pc:docMk/>
          <pc:sldMk cId="289382719" sldId="282"/>
        </pc:sldMkLst>
      </pc:sldChg>
      <pc:sldChg chg="addSp delSp modSp add mod setBg delDesignElem">
        <pc:chgData name="Catrina Grigsby-Thedford" userId="36aa33a6-1acf-4c90-af08-73fd69bf0351" providerId="ADAL" clId="{45473A99-07EB-4FB0-A131-58D5E7EA6A16}" dt="2025-07-17T17:25:50.236" v="252" actId="20577"/>
        <pc:sldMkLst>
          <pc:docMk/>
          <pc:sldMk cId="2880909745" sldId="283"/>
        </pc:sldMkLst>
      </pc:sldChg>
      <pc:sldChg chg="delSp modSp add mod setBg delDesignElem">
        <pc:chgData name="Catrina Grigsby-Thedford" userId="36aa33a6-1acf-4c90-af08-73fd69bf0351" providerId="ADAL" clId="{45473A99-07EB-4FB0-A131-58D5E7EA6A16}" dt="2025-07-17T17:22:31.601" v="203" actId="14100"/>
        <pc:sldMkLst>
          <pc:docMk/>
          <pc:sldMk cId="3514892887" sldId="284"/>
        </pc:sldMkLst>
      </pc:sldChg>
      <pc:sldChg chg="modSp new mod ord">
        <pc:chgData name="Catrina Grigsby-Thedford" userId="36aa33a6-1acf-4c90-af08-73fd69bf0351" providerId="ADAL" clId="{45473A99-07EB-4FB0-A131-58D5E7EA6A16}" dt="2025-07-17T17:26:25.823" v="305" actId="27636"/>
        <pc:sldMkLst>
          <pc:docMk/>
          <pc:sldMk cId="3160860366" sldId="285"/>
        </pc:sldMkLst>
      </pc:sldChg>
      <pc:sldChg chg="new del">
        <pc:chgData name="Catrina Grigsby-Thedford" userId="36aa33a6-1acf-4c90-af08-73fd69bf0351" providerId="ADAL" clId="{45473A99-07EB-4FB0-A131-58D5E7EA6A16}" dt="2025-07-17T17:18:26.995" v="138" actId="2696"/>
        <pc:sldMkLst>
          <pc:docMk/>
          <pc:sldMk cId="1733171478" sldId="286"/>
        </pc:sldMkLst>
      </pc:sldChg>
      <pc:sldChg chg="modSp new mod ord">
        <pc:chgData name="Catrina Grigsby-Thedford" userId="36aa33a6-1acf-4c90-af08-73fd69bf0351" providerId="ADAL" clId="{45473A99-07EB-4FB0-A131-58D5E7EA6A16}" dt="2025-07-17T17:28:09.201" v="337" actId="14100"/>
        <pc:sldMkLst>
          <pc:docMk/>
          <pc:sldMk cId="2589684025" sldId="286"/>
        </pc:sldMkLst>
      </pc:sldChg>
      <pc:sldMasterChg chg="add addSldLayout">
        <pc:chgData name="Catrina Grigsby-Thedford" userId="36aa33a6-1acf-4c90-af08-73fd69bf0351" providerId="ADAL" clId="{45473A99-07EB-4FB0-A131-58D5E7EA6A16}" dt="2025-07-17T17:14:23.244" v="76" actId="27028"/>
        <pc:sldMasterMkLst>
          <pc:docMk/>
          <pc:sldMasterMk cId="4010604042" sldId="2147483648"/>
        </pc:sldMasterMkLst>
        <pc:sldLayoutChg chg="add">
          <pc:chgData name="Catrina Grigsby-Thedford" userId="36aa33a6-1acf-4c90-af08-73fd69bf0351" providerId="ADAL" clId="{45473A99-07EB-4FB0-A131-58D5E7EA6A16}" dt="2025-07-17T17:13:57.286" v="69" actId="27028"/>
          <pc:sldLayoutMkLst>
            <pc:docMk/>
            <pc:sldMasterMk cId="4010604042" sldId="2147483648"/>
            <pc:sldLayoutMk cId="4213046235" sldId="2147483650"/>
          </pc:sldLayoutMkLst>
        </pc:sldLayoutChg>
        <pc:sldLayoutChg chg="add">
          <pc:chgData name="Catrina Grigsby-Thedford" userId="36aa33a6-1acf-4c90-af08-73fd69bf0351" providerId="ADAL" clId="{45473A99-07EB-4FB0-A131-58D5E7EA6A16}" dt="2025-07-17T17:14:23.244" v="76" actId="27028"/>
          <pc:sldLayoutMkLst>
            <pc:docMk/>
            <pc:sldMasterMk cId="4010604042" sldId="2147483648"/>
            <pc:sldLayoutMk cId="3138061539" sldId="2147483652"/>
          </pc:sldLayoutMkLst>
        </pc:sldLayoutChg>
        <pc:sldLayoutChg chg="add">
          <pc:chgData name="Catrina Grigsby-Thedford" userId="36aa33a6-1acf-4c90-af08-73fd69bf0351" providerId="ADAL" clId="{45473A99-07EB-4FB0-A131-58D5E7EA6A16}" dt="2025-07-17T17:14:04.997" v="72" actId="27028"/>
          <pc:sldLayoutMkLst>
            <pc:docMk/>
            <pc:sldMasterMk cId="4010604042" sldId="2147483648"/>
            <pc:sldLayoutMk cId="1790833167"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440F4-B9B5-4AF6-8A1F-0129DDBBF6CF}" type="datetimeFigureOut">
              <a:rPr lang="en-US" smtClean="0"/>
              <a:t>8/28/2025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5F099-9DAE-4EC3-B5A5-2BA42794D3E3}" type="slidenum">
              <a:rPr lang="en-US" smtClean="0"/>
              <a:t>‹#›</a:t>
            </a:fld>
            <a:endParaRPr lang="en-US"/>
          </a:p>
        </p:txBody>
      </p:sp>
    </p:spTree>
    <p:extLst>
      <p:ext uri="{BB962C8B-B14F-4D97-AF65-F5344CB8AC3E}">
        <p14:creationId xmlns:p14="http://schemas.microsoft.com/office/powerpoint/2010/main" val="1146889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C5F099-9DAE-4EC3-B5A5-2BA42794D3E3}" type="slidenum">
              <a:rPr lang="en-US" smtClean="0"/>
              <a:t>1</a:t>
            </a:fld>
            <a:endParaRPr lang="en-US"/>
          </a:p>
        </p:txBody>
      </p:sp>
    </p:spTree>
    <p:extLst>
      <p:ext uri="{BB962C8B-B14F-4D97-AF65-F5344CB8AC3E}">
        <p14:creationId xmlns:p14="http://schemas.microsoft.com/office/powerpoint/2010/main" val="270636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28600" indent="-228600">
              <a:buAutoNum type="arabicPeriod"/>
            </a:pPr>
            <a:r>
              <a:rPr lang="en-US" dirty="0">
                <a:latin typeface="Segoe UI" panose="020B0502040204020203" pitchFamily="34" charset="0"/>
                <a:cs typeface="Segoe UI" panose="020B0502040204020203" pitchFamily="34" charset="0"/>
              </a:rPr>
              <a:t>How will you state the author of the source?</a:t>
            </a:r>
          </a:p>
          <a:p>
            <a:pPr marL="228600" indent="-228600">
              <a:buAutoNum type="arabicPeriod"/>
            </a:pPr>
            <a:r>
              <a:rPr lang="en-US" dirty="0">
                <a:latin typeface="Segoe UI" panose="020B0502040204020203" pitchFamily="34" charset="0"/>
                <a:cs typeface="Segoe UI" panose="020B0502040204020203" pitchFamily="34" charset="0"/>
              </a:rPr>
              <a:t>Will you need to cite the source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19</a:t>
            </a:fld>
            <a:endParaRPr lang="en-US" dirty="0"/>
          </a:p>
        </p:txBody>
      </p:sp>
    </p:spTree>
    <p:extLst>
      <p:ext uri="{BB962C8B-B14F-4D97-AF65-F5344CB8AC3E}">
        <p14:creationId xmlns:p14="http://schemas.microsoft.com/office/powerpoint/2010/main" val="133580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that you have narrowed your topic, you will want to organize your research in a structure that works.  There are some common organizational patterns based on the kind of research you are doing.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Organizational Structures: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Cause and Effect- this kind of structure is great for explaining the causes and effects of a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Compare and Contrast- in this pattern you highlight the similarities and differences of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Explain process- this structure is great for outlining a series of steps to follow;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Definition- if you want to make sure your audience understands what something is using illustrations, meanings, clarifying misconceptions, you may want to use this structure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Classification- a common organizational structure is grouping like topics or facts from the research together.  For instance, in the internet safety about social media apps, you may organize the research where you look at each social media app one at a time</a:t>
            </a:r>
          </a:p>
        </p:txBody>
      </p:sp>
      <p:sp>
        <p:nvSpPr>
          <p:cNvPr id="4" name="Slide Number Placeholder 3"/>
          <p:cNvSpPr>
            <a:spLocks noGrp="1"/>
          </p:cNvSpPr>
          <p:nvPr>
            <p:ph type="sldNum" sz="quarter" idx="10"/>
          </p:nvPr>
        </p:nvSpPr>
        <p:spPr/>
        <p:txBody>
          <a:bodyPr/>
          <a:lstStyle/>
          <a:p>
            <a:fld id="{BC849E9A-41F7-4779-A581-48A7C374A227}" type="slidenum">
              <a:rPr lang="en-US" smtClean="0"/>
              <a:t>20</a:t>
            </a:fld>
            <a:endParaRPr lang="en-US" dirty="0"/>
          </a:p>
        </p:txBody>
      </p:sp>
    </p:spTree>
    <p:extLst>
      <p:ext uri="{BB962C8B-B14F-4D97-AF65-F5344CB8AC3E}">
        <p14:creationId xmlns:p14="http://schemas.microsoft.com/office/powerpoint/2010/main" val="1825341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6657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9931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3098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C1FF6DA9-008F-8B48-92A6-B652298478BF}" type="slidenum">
              <a:rPr lang="en-US" smtClean="0"/>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31227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4666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40142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0268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19608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69665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894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5BCAD085-E8A6-8845-BD4E-CB4CCA059FC4}" type="datetimeFigureOut">
              <a:rPr lang="en-US" smtClean="0"/>
              <a:t>8/28/2025</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6379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8297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815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512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BCAD085-E8A6-8845-BD4E-CB4CCA059FC4}" type="datetimeFigureOut">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70668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5051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6530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CAD085-E8A6-8845-BD4E-CB4CCA059FC4}" type="datetimeFigureOut">
              <a:rPr lang="en-US" smtClean="0"/>
              <a:t>8/28/2025</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9312246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director@nevadahomelessallianc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B36B-7577-815E-FC7E-7AAACDB51FE2}"/>
              </a:ext>
            </a:extLst>
          </p:cNvPr>
          <p:cNvSpPr>
            <a:spLocks noGrp="1"/>
          </p:cNvSpPr>
          <p:nvPr>
            <p:ph type="title" idx="4294967295"/>
          </p:nvPr>
        </p:nvSpPr>
        <p:spPr>
          <a:xfrm>
            <a:off x="531639" y="-1080938"/>
            <a:ext cx="6896534" cy="1080938"/>
          </a:xfrm>
        </p:spPr>
        <p:txBody>
          <a:bodyPr vert="horz" lIns="91440" tIns="45720" rIns="91440" bIns="45720" rtlCol="0" anchor="b">
            <a:normAutofit/>
          </a:bodyPr>
          <a:lstStyle/>
          <a:p>
            <a:r>
              <a:rPr lang="en-US" dirty="0"/>
              <a:t>Nevada Homeless Alliance Annual Impact Report 2024</a:t>
            </a:r>
          </a:p>
        </p:txBody>
      </p:sp>
      <p:pic>
        <p:nvPicPr>
          <p:cNvPr id="3" name="Picture 2">
            <a:extLst>
              <a:ext uri="{FF2B5EF4-FFF2-40B4-BE49-F238E27FC236}">
                <a16:creationId xmlns:a16="http://schemas.microsoft.com/office/drawing/2014/main" id="{1DCB4783-0A9D-D379-9ABB-BF6FC10496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6647924" cy="6858000"/>
          </a:xfrm>
          <a:prstGeom prst="rect">
            <a:avLst/>
          </a:prstGeom>
        </p:spPr>
      </p:pic>
      <p:sp>
        <p:nvSpPr>
          <p:cNvPr id="4" name="TextBox 3">
            <a:extLst>
              <a:ext uri="{FF2B5EF4-FFF2-40B4-BE49-F238E27FC236}">
                <a16:creationId xmlns:a16="http://schemas.microsoft.com/office/drawing/2014/main" id="{8BC7060A-5E8E-6A98-0D02-4E2AFCD8DDDF}"/>
              </a:ext>
            </a:extLst>
          </p:cNvPr>
          <p:cNvSpPr txBox="1"/>
          <p:nvPr/>
        </p:nvSpPr>
        <p:spPr>
          <a:xfrm>
            <a:off x="6768000" y="2772000"/>
            <a:ext cx="2152800" cy="646331"/>
          </a:xfrm>
          <a:prstGeom prst="rect">
            <a:avLst/>
          </a:prstGeom>
          <a:noFill/>
        </p:spPr>
        <p:txBody>
          <a:bodyPr wrap="square" rtlCol="0">
            <a:spAutoFit/>
          </a:bodyPr>
          <a:lstStyle/>
          <a:p>
            <a:r>
              <a:rPr lang="en-US" dirty="0"/>
              <a:t>Dr. Catrina</a:t>
            </a:r>
          </a:p>
          <a:p>
            <a:r>
              <a:rPr lang="en-US" dirty="0"/>
              <a:t>Executive Director</a:t>
            </a:r>
          </a:p>
        </p:txBody>
      </p:sp>
      <p:pic>
        <p:nvPicPr>
          <p:cNvPr id="6" name="Picture 5" descr="Housing is a human right.">
            <a:extLst>
              <a:ext uri="{FF2B5EF4-FFF2-40B4-BE49-F238E27FC236}">
                <a16:creationId xmlns:a16="http://schemas.microsoft.com/office/drawing/2014/main" id="{E26CCD02-52F6-C2EA-8642-52E46303BFCC}"/>
              </a:ext>
            </a:extLst>
          </p:cNvPr>
          <p:cNvPicPr>
            <a:picLocks noChangeAspect="1"/>
          </p:cNvPicPr>
          <p:nvPr/>
        </p:nvPicPr>
        <p:blipFill>
          <a:blip r:embed="rId4"/>
          <a:stretch>
            <a:fillRect/>
          </a:stretch>
        </p:blipFill>
        <p:spPr>
          <a:xfrm>
            <a:off x="7006588" y="4136800"/>
            <a:ext cx="1815267" cy="1625372"/>
          </a:xfrm>
          <a:prstGeom prst="rect">
            <a:avLst/>
          </a:prstGeom>
        </p:spPr>
      </p:pic>
    </p:spTree>
    <p:extLst>
      <p:ext uri="{BB962C8B-B14F-4D97-AF65-F5344CB8AC3E}">
        <p14:creationId xmlns:p14="http://schemas.microsoft.com/office/powerpoint/2010/main" val="2509656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Homeless Diversion and </a:t>
            </a:r>
            <a:r>
              <a:rPr dirty="0"/>
              <a:t>Barrier Busting Program</a:t>
            </a:r>
          </a:p>
        </p:txBody>
      </p:sp>
      <p:sp>
        <p:nvSpPr>
          <p:cNvPr id="3" name="Content Placeholder 2"/>
          <p:cNvSpPr>
            <a:spLocks noGrp="1"/>
          </p:cNvSpPr>
          <p:nvPr>
            <p:ph idx="1"/>
          </p:nvPr>
        </p:nvSpPr>
        <p:spPr>
          <a:xfrm>
            <a:off x="533400" y="2336872"/>
            <a:ext cx="8135400" cy="3963127"/>
          </a:xfrm>
        </p:spPr>
        <p:txBody>
          <a:bodyPr>
            <a:normAutofit lnSpcReduction="10000"/>
          </a:bodyPr>
          <a:lstStyle/>
          <a:p>
            <a:r>
              <a:rPr dirty="0"/>
              <a:t>Launched in 2022, this ARPA-funded initiative removed barriers to housing by providing essential documents (IDs, birth certificates), emergency financial assistance, and referrals to critical services.</a:t>
            </a:r>
            <a:endParaRPr lang="en-US" dirty="0"/>
          </a:p>
          <a:p>
            <a:r>
              <a:rPr lang="en-US" dirty="0"/>
              <a:t>100% under 50% AMI</a:t>
            </a:r>
          </a:p>
          <a:p>
            <a:r>
              <a:rPr lang="en-US" dirty="0"/>
              <a:t>2,700+ served since 2022</a:t>
            </a:r>
          </a:p>
          <a:p>
            <a:r>
              <a:rPr lang="en-US" dirty="0"/>
              <a:t>1,800+ ID recoveries </a:t>
            </a:r>
          </a:p>
          <a:p>
            <a:r>
              <a:rPr lang="en-US" dirty="0"/>
              <a:t>850 Birth Certificate assistances</a:t>
            </a:r>
          </a:p>
          <a:p>
            <a:r>
              <a:rPr lang="en-US" dirty="0"/>
              <a:t>Financial help for housing, employment, transportation</a:t>
            </a:r>
          </a:p>
          <a:p>
            <a:r>
              <a:rPr lang="en-US" dirty="0"/>
              <a:t>Re-Entry @ NDOC</a:t>
            </a:r>
          </a:p>
          <a:p>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F921-A469-6D69-F7F6-D058348CE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9D491-4849-9225-C1E4-0279D0C621B4}"/>
              </a:ext>
            </a:extLst>
          </p:cNvPr>
          <p:cNvSpPr>
            <a:spLocks noGrp="1"/>
          </p:cNvSpPr>
          <p:nvPr>
            <p:ph type="title"/>
          </p:nvPr>
        </p:nvSpPr>
        <p:spPr/>
        <p:txBody>
          <a:bodyPr/>
          <a:lstStyle/>
          <a:p>
            <a:r>
              <a:rPr lang="en-US" dirty="0"/>
              <a:t>NAEH Capitol Hill Day</a:t>
            </a:r>
            <a:endParaRPr dirty="0"/>
          </a:p>
        </p:txBody>
      </p:sp>
      <p:pic>
        <p:nvPicPr>
          <p:cNvPr id="5" name="Content Placeholder 4">
            <a:extLst>
              <a:ext uri="{FF2B5EF4-FFF2-40B4-BE49-F238E27FC236}">
                <a16:creationId xmlns:a16="http://schemas.microsoft.com/office/drawing/2014/main" id="{EFC836A5-99B8-760D-6FE7-01828F8115CF}"/>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99486" y="2175023"/>
            <a:ext cx="5742514" cy="4154721"/>
          </a:xfrm>
        </p:spPr>
      </p:pic>
      <p:pic>
        <p:nvPicPr>
          <p:cNvPr id="7" name="Picture 6">
            <a:extLst>
              <a:ext uri="{FF2B5EF4-FFF2-40B4-BE49-F238E27FC236}">
                <a16:creationId xmlns:a16="http://schemas.microsoft.com/office/drawing/2014/main" id="{AA775C7A-1D94-6D2D-29A9-816942266B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799792">
            <a:off x="6457373" y="2654530"/>
            <a:ext cx="2059330" cy="2997470"/>
          </a:xfrm>
          <a:prstGeom prst="rect">
            <a:avLst/>
          </a:prstGeom>
        </p:spPr>
      </p:pic>
    </p:spTree>
    <p:extLst>
      <p:ext uri="{BB962C8B-B14F-4D97-AF65-F5344CB8AC3E}">
        <p14:creationId xmlns:p14="http://schemas.microsoft.com/office/powerpoint/2010/main" val="2374006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NV Statewide Conference on Addressing Homelessness</a:t>
            </a:r>
            <a:endParaRPr dirty="0"/>
          </a:p>
        </p:txBody>
      </p:sp>
      <p:pic>
        <p:nvPicPr>
          <p:cNvPr id="5" name="Content Placeholder 4">
            <a:extLst>
              <a:ext uri="{FF2B5EF4-FFF2-40B4-BE49-F238E27FC236}">
                <a16:creationId xmlns:a16="http://schemas.microsoft.com/office/drawing/2014/main" id="{895D790E-3C7A-6F15-04DB-A496B51342DC}"/>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27011" y="2068286"/>
            <a:ext cx="3165768" cy="4666343"/>
          </a:xfrm>
        </p:spPr>
      </p:pic>
      <p:pic>
        <p:nvPicPr>
          <p:cNvPr id="7" name="Picture 6">
            <a:extLst>
              <a:ext uri="{FF2B5EF4-FFF2-40B4-BE49-F238E27FC236}">
                <a16:creationId xmlns:a16="http://schemas.microsoft.com/office/drawing/2014/main" id="{38F64B04-CF7A-EE1D-43E1-9A930078B4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84172" y="2226742"/>
            <a:ext cx="1571844" cy="1600423"/>
          </a:xfrm>
          <a:prstGeom prst="rect">
            <a:avLst/>
          </a:prstGeom>
        </p:spPr>
      </p:pic>
      <p:pic>
        <p:nvPicPr>
          <p:cNvPr id="9" name="Picture 8">
            <a:extLst>
              <a:ext uri="{FF2B5EF4-FFF2-40B4-BE49-F238E27FC236}">
                <a16:creationId xmlns:a16="http://schemas.microsoft.com/office/drawing/2014/main" id="{ACC8A48D-955A-CA3F-6521-3E77E9B5599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1022704">
            <a:off x="7262490" y="1942192"/>
            <a:ext cx="1514686" cy="1800476"/>
          </a:xfrm>
          <a:prstGeom prst="rect">
            <a:avLst/>
          </a:prstGeom>
        </p:spPr>
      </p:pic>
      <p:pic>
        <p:nvPicPr>
          <p:cNvPr id="11" name="Picture 10">
            <a:extLst>
              <a:ext uri="{FF2B5EF4-FFF2-40B4-BE49-F238E27FC236}">
                <a16:creationId xmlns:a16="http://schemas.microsoft.com/office/drawing/2014/main" id="{F7AEC5DC-2C39-8E52-BE73-91837628388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98144" y="5607721"/>
            <a:ext cx="1971950" cy="1190791"/>
          </a:xfrm>
          <a:prstGeom prst="rect">
            <a:avLst/>
          </a:prstGeom>
        </p:spPr>
      </p:pic>
      <p:pic>
        <p:nvPicPr>
          <p:cNvPr id="13" name="Picture 12">
            <a:extLst>
              <a:ext uri="{FF2B5EF4-FFF2-40B4-BE49-F238E27FC236}">
                <a16:creationId xmlns:a16="http://schemas.microsoft.com/office/drawing/2014/main" id="{2DB3481C-9411-3CDB-4459-B6E3566E383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808734">
            <a:off x="3685922" y="1978140"/>
            <a:ext cx="1305107" cy="1857634"/>
          </a:xfrm>
          <a:prstGeom prst="rect">
            <a:avLst/>
          </a:prstGeom>
        </p:spPr>
      </p:pic>
      <p:pic>
        <p:nvPicPr>
          <p:cNvPr id="15" name="Picture 14">
            <a:extLst>
              <a:ext uri="{FF2B5EF4-FFF2-40B4-BE49-F238E27FC236}">
                <a16:creationId xmlns:a16="http://schemas.microsoft.com/office/drawing/2014/main" id="{A013086E-8FB4-706A-29E6-F583AC7D5A9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rot="20701623">
            <a:off x="3445194" y="3982075"/>
            <a:ext cx="2048161" cy="1657581"/>
          </a:xfrm>
          <a:prstGeom prst="rect">
            <a:avLst/>
          </a:prstGeom>
        </p:spPr>
      </p:pic>
      <p:pic>
        <p:nvPicPr>
          <p:cNvPr id="17" name="Picture 16">
            <a:extLst>
              <a:ext uri="{FF2B5EF4-FFF2-40B4-BE49-F238E27FC236}">
                <a16:creationId xmlns:a16="http://schemas.microsoft.com/office/drawing/2014/main" id="{D0CD1863-6B33-1F66-5161-E1C07745A93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970644" y="3754493"/>
            <a:ext cx="2915057" cy="1895740"/>
          </a:xfrm>
          <a:prstGeom prst="rect">
            <a:avLst/>
          </a:prstGeom>
        </p:spPr>
      </p:pic>
      <p:pic>
        <p:nvPicPr>
          <p:cNvPr id="21" name="Picture 20">
            <a:extLst>
              <a:ext uri="{FF2B5EF4-FFF2-40B4-BE49-F238E27FC236}">
                <a16:creationId xmlns:a16="http://schemas.microsoft.com/office/drawing/2014/main" id="{AE76CACE-E42A-4C1C-28A1-12D411AF2FE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896290" y="5574380"/>
            <a:ext cx="1343212" cy="12574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6C9CB-C798-E040-C9CC-A62EB93F52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40D268-A0EC-82F3-F113-12BC740FF21B}"/>
              </a:ext>
            </a:extLst>
          </p:cNvPr>
          <p:cNvSpPr>
            <a:spLocks noGrp="1"/>
          </p:cNvSpPr>
          <p:nvPr>
            <p:ph type="title"/>
          </p:nvPr>
        </p:nvSpPr>
        <p:spPr/>
        <p:txBody>
          <a:bodyPr>
            <a:normAutofit fontScale="90000"/>
          </a:bodyPr>
          <a:lstStyle/>
          <a:p>
            <a:r>
              <a:rPr lang="en-US" dirty="0"/>
              <a:t>31st Annual Homeless Candlelight Vigil: "Celebration of Hope"</a:t>
            </a:r>
            <a:endParaRPr dirty="0"/>
          </a:p>
        </p:txBody>
      </p:sp>
      <p:pic>
        <p:nvPicPr>
          <p:cNvPr id="5" name="Content Placeholder 4">
            <a:extLst>
              <a:ext uri="{FF2B5EF4-FFF2-40B4-BE49-F238E27FC236}">
                <a16:creationId xmlns:a16="http://schemas.microsoft.com/office/drawing/2014/main" id="{7BBFF36A-E68E-5672-E070-734548AFB0F4}"/>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530978" y="2392913"/>
            <a:ext cx="2200582" cy="3486637"/>
          </a:xfrm>
        </p:spPr>
      </p:pic>
      <p:pic>
        <p:nvPicPr>
          <p:cNvPr id="7" name="Picture 6">
            <a:extLst>
              <a:ext uri="{FF2B5EF4-FFF2-40B4-BE49-F238E27FC236}">
                <a16:creationId xmlns:a16="http://schemas.microsoft.com/office/drawing/2014/main" id="{D001C580-5C25-07DC-D011-500F72932F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314" y="2190786"/>
            <a:ext cx="3182798" cy="1841214"/>
          </a:xfrm>
          <a:prstGeom prst="rect">
            <a:avLst/>
          </a:prstGeom>
        </p:spPr>
      </p:pic>
      <p:pic>
        <p:nvPicPr>
          <p:cNvPr id="9" name="Picture 8">
            <a:extLst>
              <a:ext uri="{FF2B5EF4-FFF2-40B4-BE49-F238E27FC236}">
                <a16:creationId xmlns:a16="http://schemas.microsoft.com/office/drawing/2014/main" id="{7B796623-0287-6998-4454-715CF27B8DE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6158" y="4374840"/>
            <a:ext cx="3115110" cy="4966320"/>
          </a:xfrm>
          <a:prstGeom prst="rect">
            <a:avLst/>
          </a:prstGeom>
        </p:spPr>
      </p:pic>
      <p:pic>
        <p:nvPicPr>
          <p:cNvPr id="11" name="Picture 10">
            <a:extLst>
              <a:ext uri="{FF2B5EF4-FFF2-40B4-BE49-F238E27FC236}">
                <a16:creationId xmlns:a16="http://schemas.microsoft.com/office/drawing/2014/main" id="{ABAB2027-953E-CAA7-62A1-047F6FC7F35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96102" y="4708800"/>
            <a:ext cx="2911740" cy="1893331"/>
          </a:xfrm>
          <a:prstGeom prst="rect">
            <a:avLst/>
          </a:prstGeom>
        </p:spPr>
      </p:pic>
      <p:pic>
        <p:nvPicPr>
          <p:cNvPr id="13" name="Picture 12">
            <a:extLst>
              <a:ext uri="{FF2B5EF4-FFF2-40B4-BE49-F238E27FC236}">
                <a16:creationId xmlns:a16="http://schemas.microsoft.com/office/drawing/2014/main" id="{DB5AF1D4-E14E-AE74-5F4E-179EB746DC9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053686" y="2251562"/>
            <a:ext cx="2988000" cy="2136143"/>
          </a:xfrm>
          <a:prstGeom prst="rect">
            <a:avLst/>
          </a:prstGeom>
        </p:spPr>
      </p:pic>
    </p:spTree>
    <p:extLst>
      <p:ext uri="{BB962C8B-B14F-4D97-AF65-F5344CB8AC3E}">
        <p14:creationId xmlns:p14="http://schemas.microsoft.com/office/powerpoint/2010/main" val="2190682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8ACA7-4B01-CE5F-972A-07F409284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BC4B9-B55C-37EC-F5EE-152CDB8C9B5C}"/>
              </a:ext>
            </a:extLst>
          </p:cNvPr>
          <p:cNvSpPr>
            <a:spLocks noGrp="1"/>
          </p:cNvSpPr>
          <p:nvPr>
            <p:ph type="title"/>
          </p:nvPr>
        </p:nvSpPr>
        <p:spPr/>
        <p:txBody>
          <a:bodyPr/>
          <a:lstStyle/>
          <a:p>
            <a:r>
              <a:rPr lang="en-US" dirty="0"/>
              <a:t>Vigil.. Continued</a:t>
            </a:r>
            <a:endParaRPr dirty="0"/>
          </a:p>
        </p:txBody>
      </p:sp>
      <p:pic>
        <p:nvPicPr>
          <p:cNvPr id="12" name="Content Placeholder 11">
            <a:extLst>
              <a:ext uri="{FF2B5EF4-FFF2-40B4-BE49-F238E27FC236}">
                <a16:creationId xmlns:a16="http://schemas.microsoft.com/office/drawing/2014/main" id="{F6F62EC1-ABC8-8056-6C37-D3D5878F6072}"/>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428462" y="2505909"/>
            <a:ext cx="4517581" cy="3209091"/>
          </a:xfrm>
        </p:spPr>
      </p:pic>
      <p:pic>
        <p:nvPicPr>
          <p:cNvPr id="8" name="Picture 7">
            <a:extLst>
              <a:ext uri="{FF2B5EF4-FFF2-40B4-BE49-F238E27FC236}">
                <a16:creationId xmlns:a16="http://schemas.microsoft.com/office/drawing/2014/main" id="{EBCCF090-1816-E748-2ACC-4830A54CC1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621" y="2153264"/>
            <a:ext cx="4376841" cy="4365522"/>
          </a:xfrm>
          <a:prstGeom prst="rect">
            <a:avLst/>
          </a:prstGeom>
        </p:spPr>
      </p:pic>
    </p:spTree>
    <p:extLst>
      <p:ext uri="{BB962C8B-B14F-4D97-AF65-F5344CB8AC3E}">
        <p14:creationId xmlns:p14="http://schemas.microsoft.com/office/powerpoint/2010/main" val="2622063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88EC-0C7C-8204-C5A4-9794BD60F032}"/>
              </a:ext>
            </a:extLst>
          </p:cNvPr>
          <p:cNvSpPr>
            <a:spLocks noGrp="1"/>
          </p:cNvSpPr>
          <p:nvPr>
            <p:ph type="title"/>
          </p:nvPr>
        </p:nvSpPr>
        <p:spPr/>
        <p:txBody>
          <a:bodyPr/>
          <a:lstStyle/>
          <a:p>
            <a:r>
              <a:rPr lang="en-US" dirty="0"/>
              <a:t>Intersection between incarceration and homelessness</a:t>
            </a:r>
          </a:p>
        </p:txBody>
      </p:sp>
      <p:sp>
        <p:nvSpPr>
          <p:cNvPr id="3" name="Content Placeholder 2">
            <a:extLst>
              <a:ext uri="{FF2B5EF4-FFF2-40B4-BE49-F238E27FC236}">
                <a16:creationId xmlns:a16="http://schemas.microsoft.com/office/drawing/2014/main" id="{BBF06F8A-40F3-BB11-87D5-6F64CA028A38}"/>
              </a:ext>
            </a:extLst>
          </p:cNvPr>
          <p:cNvSpPr>
            <a:spLocks noGrp="1"/>
          </p:cNvSpPr>
          <p:nvPr>
            <p:ph idx="1"/>
          </p:nvPr>
        </p:nvSpPr>
        <p:spPr>
          <a:xfrm>
            <a:off x="533400" y="2336872"/>
            <a:ext cx="8077200" cy="4269667"/>
          </a:xfrm>
        </p:spPr>
        <p:txBody>
          <a:bodyPr>
            <a:normAutofit fontScale="92500"/>
          </a:bodyPr>
          <a:lstStyle/>
          <a:p>
            <a:r>
              <a:rPr lang="en-US" dirty="0">
                <a:latin typeface="Baskerville Old Face" panose="02020602080505020303" pitchFamily="18" charset="0"/>
              </a:rPr>
              <a:t>National research suggests that up to 15% of incarcerated people experience homelessness in the year before admission to prison. </a:t>
            </a:r>
          </a:p>
          <a:p>
            <a:r>
              <a:rPr lang="en-US" dirty="0">
                <a:latin typeface="Baskerville Old Face" panose="02020602080505020303" pitchFamily="18" charset="0"/>
              </a:rPr>
              <a:t>City- and state-level studies of homeless shelters find that many formerly incarcerated people rely on shelters, both immediately after their release and over the long term. </a:t>
            </a:r>
          </a:p>
          <a:p>
            <a:r>
              <a:rPr lang="en-US" dirty="0">
                <a:latin typeface="Baskerville Old Face" panose="02020602080505020303" pitchFamily="18" charset="0"/>
              </a:rPr>
              <a:t>People who have been to prison just once experience homelessness at a rate nearly 7 times higher than the general public. </a:t>
            </a:r>
          </a:p>
          <a:p>
            <a:r>
              <a:rPr lang="en-US" dirty="0">
                <a:latin typeface="Baskerville Old Face" panose="02020602080505020303" pitchFamily="18" charset="0"/>
              </a:rPr>
              <a:t>People who have been incarcerated more than once have rates 13 times higher than the general public.</a:t>
            </a:r>
          </a:p>
          <a:p>
            <a:pPr marL="0" indent="0">
              <a:buNone/>
            </a:pPr>
            <a:endParaRPr lang="en-US" dirty="0">
              <a:latin typeface="Baskerville Old Face" panose="02020602080505020303" pitchFamily="18" charset="0"/>
            </a:endParaRPr>
          </a:p>
          <a:p>
            <a:pPr marL="0" indent="0" algn="r">
              <a:buNone/>
            </a:pPr>
            <a:r>
              <a:rPr lang="en-US" sz="1200" dirty="0" err="1">
                <a:latin typeface="Baskerville Old Face" panose="02020602080505020303" pitchFamily="18" charset="0"/>
              </a:rPr>
              <a:t>Couloutte</a:t>
            </a:r>
            <a:r>
              <a:rPr lang="en-US" sz="1200" dirty="0">
                <a:latin typeface="Baskerville Old Face" panose="02020602080505020303" pitchFamily="18" charset="0"/>
              </a:rPr>
              <a:t>, L. (2018). Nowhere to go: Homelessness among formerly incarcerated people. </a:t>
            </a:r>
            <a:r>
              <a:rPr lang="en-US" sz="1200" i="1" dirty="0">
                <a:latin typeface="Baskerville Old Face" panose="02020602080505020303" pitchFamily="18" charset="0"/>
              </a:rPr>
              <a:t>Prison Policy Initiative</a:t>
            </a:r>
            <a:r>
              <a:rPr lang="en-US" sz="1200" dirty="0">
                <a:latin typeface="Baskerville Old Face" panose="02020602080505020303" pitchFamily="18" charset="0"/>
              </a:rPr>
              <a:t>.  </a:t>
            </a:r>
            <a:r>
              <a:rPr lang="en-US" sz="1200" b="1" u="sng" dirty="0">
                <a:latin typeface="Baskerville Old Face" panose="02020602080505020303" pitchFamily="18" charset="0"/>
              </a:rPr>
              <a:t>https://www.prisonpolicy.org/reports/housing.html#insecurity</a:t>
            </a:r>
            <a:endParaRPr lang="en-US" sz="1200" dirty="0">
              <a:latin typeface="Baskerville Old Face" panose="02020602080505020303"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60860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F78F-F464-48ED-97F2-946F60FCAA97}"/>
              </a:ext>
            </a:extLst>
          </p:cNvPr>
          <p:cNvSpPr>
            <a:spLocks noGrp="1"/>
          </p:cNvSpPr>
          <p:nvPr>
            <p:ph type="title"/>
          </p:nvPr>
        </p:nvSpPr>
        <p:spPr>
          <a:xfrm>
            <a:off x="629841" y="1200150"/>
            <a:ext cx="2949178" cy="716973"/>
          </a:xfrm>
        </p:spPr>
        <p:txBody>
          <a:bodyPr>
            <a:normAutofit/>
          </a:bodyPr>
          <a:lstStyle/>
          <a:p>
            <a:pPr algn="ctr"/>
            <a:r>
              <a:rPr lang="en-US" sz="3600" dirty="0">
                <a:latin typeface="Baskerville Old Face" panose="02020602080505020303" pitchFamily="18" charset="0"/>
              </a:rPr>
              <a:t>The buzz….</a:t>
            </a:r>
          </a:p>
        </p:txBody>
      </p:sp>
      <p:pic>
        <p:nvPicPr>
          <p:cNvPr id="7" name="Picture Placeholder 6">
            <a:extLst>
              <a:ext uri="{FF2B5EF4-FFF2-40B4-BE49-F238E27FC236}">
                <a16:creationId xmlns:a16="http://schemas.microsoft.com/office/drawing/2014/main" id="{B8F82A24-655E-4668-AD73-18ABBE1C7878}"/>
              </a:ext>
              <a:ext uri="{C183D7F6-B498-43B3-948B-1728B52AA6E4}">
                <adec:decorative xmlns:adec="http://schemas.microsoft.com/office/drawing/2017/decorative" val="1"/>
              </a:ext>
            </a:extLst>
          </p:cNvPr>
          <p:cNvPicPr>
            <a:picLocks noGrp="1" noChangeAspect="1"/>
          </p:cNvPicPr>
          <p:nvPr>
            <p:ph type="pic" idx="1"/>
          </p:nvPr>
        </p:nvPicPr>
        <p:blipFill>
          <a:blip r:embed="rId2"/>
          <a:srcRect t="7009" b="7009"/>
          <a:stretch>
            <a:fillRect/>
          </a:stretch>
        </p:blipFill>
        <p:spPr>
          <a:xfrm>
            <a:off x="6019799" y="1927601"/>
            <a:ext cx="2885361" cy="3335915"/>
          </a:xfrm>
          <a:prstGeom prst="rect">
            <a:avLst/>
          </a:prstGeom>
        </p:spPr>
      </p:pic>
      <p:sp>
        <p:nvSpPr>
          <p:cNvPr id="4" name="Text Placeholder 3">
            <a:extLst>
              <a:ext uri="{FF2B5EF4-FFF2-40B4-BE49-F238E27FC236}">
                <a16:creationId xmlns:a16="http://schemas.microsoft.com/office/drawing/2014/main" id="{16D0E6B7-AD03-48BE-AA93-C26DC647D60E}"/>
              </a:ext>
            </a:extLst>
          </p:cNvPr>
          <p:cNvSpPr>
            <a:spLocks noGrp="1"/>
          </p:cNvSpPr>
          <p:nvPr>
            <p:ph type="body" sz="half" idx="2"/>
          </p:nvPr>
        </p:nvSpPr>
        <p:spPr>
          <a:xfrm>
            <a:off x="83820" y="2062596"/>
            <a:ext cx="5935979" cy="4437264"/>
          </a:xfrm>
        </p:spPr>
        <p:txBody>
          <a:bodyPr>
            <a:normAutofit/>
          </a:bodyPr>
          <a:lstStyle/>
          <a:p>
            <a:r>
              <a:rPr lang="en-US" sz="2400" dirty="0">
                <a:latin typeface="Baskerville Old Face" panose="02020602080505020303" pitchFamily="18" charset="0"/>
              </a:rPr>
              <a:t>“People don’t want to share where they are going when they expire their sentence….”</a:t>
            </a:r>
          </a:p>
          <a:p>
            <a:endParaRPr lang="en-US" sz="2400" dirty="0">
              <a:latin typeface="Baskerville Old Face" panose="02020602080505020303" pitchFamily="18" charset="0"/>
            </a:endParaRPr>
          </a:p>
          <a:p>
            <a:r>
              <a:rPr lang="en-US" sz="2400" dirty="0">
                <a:latin typeface="Baskerville Old Face" panose="02020602080505020303" pitchFamily="18" charset="0"/>
              </a:rPr>
              <a:t>“They are no longer NDOC responsibility”</a:t>
            </a:r>
          </a:p>
          <a:p>
            <a:endParaRPr lang="en-US" sz="2400" dirty="0">
              <a:latin typeface="Baskerville Old Face" panose="02020602080505020303" pitchFamily="18" charset="0"/>
            </a:endParaRPr>
          </a:p>
          <a:p>
            <a:r>
              <a:rPr lang="en-US" sz="2400" dirty="0">
                <a:latin typeface="Baskerville Old Face" panose="02020602080505020303" pitchFamily="18" charset="0"/>
              </a:rPr>
              <a:t>“There are laws in place that stipulate that we have to provide them with gate money, medications, and drop them off if that is part of their release plan”</a:t>
            </a:r>
          </a:p>
          <a:p>
            <a:endParaRPr lang="en-US" sz="1350" dirty="0">
              <a:latin typeface="Baskerville Old Face" panose="02020602080505020303" pitchFamily="18" charset="0"/>
            </a:endParaRPr>
          </a:p>
          <a:p>
            <a:endParaRPr lang="en-US" sz="1350" dirty="0">
              <a:latin typeface="Baskerville Old Face" panose="02020602080505020303" pitchFamily="18" charset="0"/>
            </a:endParaRPr>
          </a:p>
        </p:txBody>
      </p:sp>
    </p:spTree>
    <p:extLst>
      <p:ext uri="{BB962C8B-B14F-4D97-AF65-F5344CB8AC3E}">
        <p14:creationId xmlns:p14="http://schemas.microsoft.com/office/powerpoint/2010/main" val="2021576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4E9D-11BF-E1DC-96BD-12BE09DC4A8E}"/>
              </a:ext>
            </a:extLst>
          </p:cNvPr>
          <p:cNvSpPr>
            <a:spLocks noGrp="1"/>
          </p:cNvSpPr>
          <p:nvPr>
            <p:ph type="title"/>
          </p:nvPr>
        </p:nvSpPr>
        <p:spPr>
          <a:xfrm>
            <a:off x="381000" y="753228"/>
            <a:ext cx="7193279" cy="1080938"/>
          </a:xfrm>
        </p:spPr>
        <p:txBody>
          <a:bodyPr>
            <a:normAutofit fontScale="90000"/>
          </a:bodyPr>
          <a:lstStyle/>
          <a:p>
            <a:br>
              <a:rPr lang="en-US" dirty="0">
                <a:latin typeface="Baskerville Old Face" panose="02020602080505020303" pitchFamily="18" charset="0"/>
                <a:cs typeface="Segoe UI" panose="020B0502040204020203" pitchFamily="34" charset="0"/>
              </a:rPr>
            </a:br>
            <a:br>
              <a:rPr lang="en-US" dirty="0">
                <a:latin typeface="Baskerville Old Face" panose="02020602080505020303" pitchFamily="18" charset="0"/>
                <a:cs typeface="Segoe UI" panose="020B0502040204020203" pitchFamily="34" charset="0"/>
              </a:rPr>
            </a:br>
            <a:br>
              <a:rPr lang="en-US" dirty="0">
                <a:latin typeface="Baskerville Old Face" panose="02020602080505020303" pitchFamily="18" charset="0"/>
                <a:cs typeface="Segoe UI" panose="020B0502040204020203" pitchFamily="34" charset="0"/>
              </a:rPr>
            </a:br>
            <a:r>
              <a:rPr lang="en-US" dirty="0">
                <a:latin typeface="Baskerville Old Face" panose="02020602080505020303" pitchFamily="18" charset="0"/>
                <a:cs typeface="Segoe UI" panose="020B0502040204020203" pitchFamily="34" charset="0"/>
              </a:rPr>
              <a:t>NEVADA’S RE-ENTRY VISION (2021)</a:t>
            </a:r>
            <a:br>
              <a:rPr lang="en-US" dirty="0">
                <a:latin typeface="Baskerville Old Face" panose="02020602080505020303" pitchFamily="18" charset="0"/>
                <a:cs typeface="Segoe UI" panose="020B0502040204020203" pitchFamily="34" charset="0"/>
              </a:rPr>
            </a:br>
            <a:br>
              <a:rPr lang="en-US" dirty="0">
                <a:latin typeface="Franklin Gothic Book" panose="020B0503020102020204" pitchFamily="34" charset="0"/>
                <a:cs typeface="Segoe UI" panose="020B0502040204020203" pitchFamily="34" charset="0"/>
              </a:rPr>
            </a:br>
            <a:br>
              <a:rPr lang="en-US" dirty="0">
                <a:latin typeface="Franklin Gothic Book" panose="020B0503020102020204" pitchFamily="34" charset="0"/>
                <a:cs typeface="Segoe UI" panose="020B0502040204020203" pitchFamily="34" charset="0"/>
              </a:rPr>
            </a:br>
            <a:endParaRPr lang="en-US" dirty="0"/>
          </a:p>
        </p:txBody>
      </p:sp>
      <p:sp>
        <p:nvSpPr>
          <p:cNvPr id="3" name="Content Placeholder 2">
            <a:extLst>
              <a:ext uri="{FF2B5EF4-FFF2-40B4-BE49-F238E27FC236}">
                <a16:creationId xmlns:a16="http://schemas.microsoft.com/office/drawing/2014/main" id="{6F52971B-68E5-655B-67FC-FB8BE8017715}"/>
              </a:ext>
            </a:extLst>
          </p:cNvPr>
          <p:cNvSpPr>
            <a:spLocks noGrp="1"/>
          </p:cNvSpPr>
          <p:nvPr>
            <p:ph idx="1"/>
          </p:nvPr>
        </p:nvSpPr>
        <p:spPr>
          <a:xfrm>
            <a:off x="533400" y="2336872"/>
            <a:ext cx="8183880" cy="4170607"/>
          </a:xfrm>
        </p:spPr>
        <p:txBody>
          <a:bodyPr>
            <a:normAutofit fontScale="92500"/>
          </a:bodyPr>
          <a:lstStyle/>
          <a:p>
            <a:pPr marL="0" indent="0">
              <a:buNone/>
            </a:pPr>
            <a:r>
              <a:rPr lang="en-US" dirty="0">
                <a:latin typeface="Baskerville Old Face" panose="02020602080505020303" pitchFamily="18" charset="0"/>
                <a:cs typeface="Segoe UI" panose="020B0502040204020203" pitchFamily="34" charset="0"/>
              </a:rPr>
              <a:t>Nevada’s Re-entry Vision is dedicated to reducing the rate of offenders returning to incarceration by </a:t>
            </a:r>
            <a:r>
              <a:rPr lang="en-US" b="1" dirty="0">
                <a:latin typeface="Baskerville Old Face" panose="02020602080505020303" pitchFamily="18" charset="0"/>
                <a:cs typeface="Segoe UI" panose="020B0502040204020203" pitchFamily="34" charset="0"/>
              </a:rPr>
              <a:t>utilizing collaborative interagency partnerships</a:t>
            </a:r>
            <a:r>
              <a:rPr lang="en-US" dirty="0">
                <a:latin typeface="Baskerville Old Face" panose="02020602080505020303" pitchFamily="18" charset="0"/>
                <a:cs typeface="Segoe UI" panose="020B0502040204020203" pitchFamily="34" charset="0"/>
              </a:rPr>
              <a:t> and nationwide best practices for re-entry programming. </a:t>
            </a:r>
            <a:br>
              <a:rPr lang="en-US" dirty="0">
                <a:latin typeface="Baskerville Old Face" panose="02020602080505020303" pitchFamily="18" charset="0"/>
                <a:cs typeface="Segoe UI" panose="020B0502040204020203" pitchFamily="34" charset="0"/>
              </a:rPr>
            </a:br>
            <a:br>
              <a:rPr lang="en-US" dirty="0">
                <a:latin typeface="Baskerville Old Face" panose="02020602080505020303" pitchFamily="18" charset="0"/>
                <a:cs typeface="Segoe UI" panose="020B0502040204020203" pitchFamily="34" charset="0"/>
              </a:rPr>
            </a:br>
            <a:br>
              <a:rPr lang="en-US" dirty="0">
                <a:latin typeface="Baskerville Old Face" panose="02020602080505020303" pitchFamily="18" charset="0"/>
                <a:cs typeface="Segoe UI" panose="020B0502040204020203" pitchFamily="34" charset="0"/>
              </a:rPr>
            </a:br>
            <a:r>
              <a:rPr lang="en-US" dirty="0">
                <a:latin typeface="Baskerville Old Face" panose="02020602080505020303" pitchFamily="18" charset="0"/>
                <a:cs typeface="Segoe UI" panose="020B0502040204020203" pitchFamily="34" charset="0"/>
              </a:rPr>
              <a:t>Success for an offender is defined as: </a:t>
            </a:r>
            <a:r>
              <a:rPr lang="en-US" b="1" i="1" dirty="0">
                <a:latin typeface="Baskerville Old Face" panose="02020602080505020303" pitchFamily="18" charset="0"/>
                <a:cs typeface="Segoe UI" panose="020B0502040204020203" pitchFamily="34" charset="0"/>
              </a:rPr>
              <a:t>having stable housing </a:t>
            </a:r>
            <a:r>
              <a:rPr lang="en-US" dirty="0">
                <a:latin typeface="Baskerville Old Face" panose="02020602080505020303" pitchFamily="18" charset="0"/>
                <a:cs typeface="Segoe UI" panose="020B0502040204020203" pitchFamily="34" charset="0"/>
              </a:rPr>
              <a:t>and employment, effective treatment, positive personal relationships, family support and appropriate supervision that will enable productive and law-abiding lives. </a:t>
            </a:r>
            <a:br>
              <a:rPr lang="en-US" dirty="0">
                <a:latin typeface="Baskerville Old Face" panose="02020602080505020303" pitchFamily="18" charset="0"/>
                <a:cs typeface="Segoe UI" panose="020B0502040204020203" pitchFamily="34" charset="0"/>
              </a:rPr>
            </a:br>
            <a:br>
              <a:rPr lang="en-US" dirty="0">
                <a:latin typeface="Baskerville Old Face" panose="02020602080505020303" pitchFamily="18" charset="0"/>
                <a:cs typeface="Segoe UI" panose="020B0502040204020203" pitchFamily="34" charset="0"/>
              </a:rPr>
            </a:br>
            <a:r>
              <a:rPr lang="en-US" dirty="0">
                <a:latin typeface="Baskerville Old Face" panose="02020602080505020303" pitchFamily="18" charset="0"/>
                <a:cs typeface="Segoe UI" panose="020B0502040204020203" pitchFamily="34" charset="0"/>
              </a:rPr>
              <a:t>Nevada believes it has an economic and moral imperative to support offenders recently released from custody to regain entry into the community.</a:t>
            </a:r>
            <a:endParaRPr lang="en-US" dirty="0"/>
          </a:p>
        </p:txBody>
      </p:sp>
    </p:spTree>
    <p:extLst>
      <p:ext uri="{BB962C8B-B14F-4D97-AF65-F5344CB8AC3E}">
        <p14:creationId xmlns:p14="http://schemas.microsoft.com/office/powerpoint/2010/main" val="258968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38BB-2A86-F335-1204-23BDDCB4CB69}"/>
              </a:ext>
            </a:extLst>
          </p:cNvPr>
          <p:cNvSpPr txBox="1">
            <a:spLocks noGrp="1"/>
          </p:cNvSpPr>
          <p:nvPr>
            <p:ph type="title" idx="4294967295"/>
          </p:nvPr>
        </p:nvSpPr>
        <p:spPr>
          <a:xfrm>
            <a:off x="228600" y="662940"/>
            <a:ext cx="656082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Baskerville Old Face" panose="02020602080505020303" pitchFamily="18" charset="0"/>
                <a:ea typeface="+mn-ea"/>
                <a:cs typeface="+mn-cs"/>
              </a:rPr>
              <a:t>There is a link between poverty and incarceration nationwide.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2467DF4F-707E-4DB1-84E5-C6C2DC15F974}"/>
              </a:ext>
            </a:extLst>
          </p:cNvPr>
          <p:cNvSpPr>
            <a:spLocks noGrp="1"/>
          </p:cNvSpPr>
          <p:nvPr>
            <p:ph sz="half" idx="1"/>
          </p:nvPr>
        </p:nvSpPr>
        <p:spPr>
          <a:xfrm>
            <a:off x="628650" y="2133600"/>
            <a:ext cx="3886200" cy="4076700"/>
          </a:xfrm>
        </p:spPr>
        <p:txBody>
          <a:bodyPr>
            <a:normAutofit lnSpcReduction="10000"/>
          </a:bodyPr>
          <a:lstStyle/>
          <a:p>
            <a:r>
              <a:rPr lang="en-US" dirty="0">
                <a:latin typeface="Baskerville Old Face" panose="02020602080505020303" pitchFamily="18" charset="0"/>
              </a:rPr>
              <a:t>What does that look like in Nevada?</a:t>
            </a:r>
          </a:p>
          <a:p>
            <a:endParaRPr lang="en-US" dirty="0">
              <a:latin typeface="Baskerville Old Face" panose="02020602080505020303" pitchFamily="18" charset="0"/>
            </a:endParaRPr>
          </a:p>
          <a:p>
            <a:r>
              <a:rPr lang="en-US" dirty="0">
                <a:latin typeface="Baskerville Old Face" panose="02020602080505020303" pitchFamily="18" charset="0"/>
              </a:rPr>
              <a:t>There is no data about recidivism rates specifically for poor and homeless Nevadans because the states incarceration data isn’t run against the homeless services data OR data is simply not collected.</a:t>
            </a:r>
          </a:p>
        </p:txBody>
      </p:sp>
      <p:sp>
        <p:nvSpPr>
          <p:cNvPr id="4" name="Content Placeholder 3">
            <a:extLst>
              <a:ext uri="{FF2B5EF4-FFF2-40B4-BE49-F238E27FC236}">
                <a16:creationId xmlns:a16="http://schemas.microsoft.com/office/drawing/2014/main" id="{21F23051-164A-4D95-8430-CEC951761BC0}"/>
              </a:ext>
            </a:extLst>
          </p:cNvPr>
          <p:cNvSpPr>
            <a:spLocks noGrp="1"/>
          </p:cNvSpPr>
          <p:nvPr>
            <p:ph sz="half" idx="2"/>
          </p:nvPr>
        </p:nvSpPr>
        <p:spPr>
          <a:xfrm>
            <a:off x="4629150" y="2133600"/>
            <a:ext cx="3886200" cy="4076699"/>
          </a:xfrm>
        </p:spPr>
        <p:txBody>
          <a:bodyPr>
            <a:normAutofit lnSpcReduction="10000"/>
          </a:bodyPr>
          <a:lstStyle/>
          <a:p>
            <a:pPr marL="0" indent="0">
              <a:buNone/>
            </a:pPr>
            <a:r>
              <a:rPr lang="en-US" dirty="0">
                <a:latin typeface="Baskerville Old Face" panose="02020602080505020303" pitchFamily="18" charset="0"/>
              </a:rPr>
              <a:t>Returning citizens:</a:t>
            </a:r>
          </a:p>
          <a:p>
            <a:r>
              <a:rPr lang="en-US" sz="2100" dirty="0">
                <a:latin typeface="Baskerville Old Face" panose="02020602080505020303" pitchFamily="18" charset="0"/>
              </a:rPr>
              <a:t>Face the same challenges that lead to homelessness among the general population.</a:t>
            </a:r>
          </a:p>
          <a:p>
            <a:r>
              <a:rPr lang="en-US" sz="2100" dirty="0">
                <a:latin typeface="Baskerville Old Face" panose="02020602080505020303" pitchFamily="18" charset="0"/>
              </a:rPr>
              <a:t>Face unique barriers to housing and employment associated with their criminal justice system and involvement</a:t>
            </a:r>
          </a:p>
          <a:p>
            <a:endParaRPr lang="en-US" sz="1500" dirty="0">
              <a:latin typeface="Baskerville Old Face" panose="02020602080505020303" pitchFamily="18" charset="0"/>
            </a:endParaRPr>
          </a:p>
          <a:p>
            <a:pPr marL="0" indent="0" algn="ctr">
              <a:buNone/>
            </a:pPr>
            <a:r>
              <a:rPr lang="en-US" dirty="0">
                <a:latin typeface="Baskerville Old Face" panose="02020602080505020303" pitchFamily="18" charset="0"/>
              </a:rPr>
              <a:t>There is a lack of ownership of the problem among government agencies and community organizations</a:t>
            </a:r>
          </a:p>
        </p:txBody>
      </p:sp>
    </p:spTree>
    <p:extLst>
      <p:ext uri="{BB962C8B-B14F-4D97-AF65-F5344CB8AC3E}">
        <p14:creationId xmlns:p14="http://schemas.microsoft.com/office/powerpoint/2010/main" val="289382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4CC9EA-06EB-45D6-A2BF-94950700F796}"/>
              </a:ext>
            </a:extLst>
          </p:cNvPr>
          <p:cNvSpPr>
            <a:spLocks noGrp="1"/>
          </p:cNvSpPr>
          <p:nvPr>
            <p:ph type="title"/>
          </p:nvPr>
        </p:nvSpPr>
        <p:spPr>
          <a:xfrm>
            <a:off x="510240" y="753228"/>
            <a:ext cx="3781222" cy="1080938"/>
          </a:xfrm>
        </p:spPr>
        <p:txBody>
          <a:bodyPr>
            <a:normAutofit/>
          </a:bodyPr>
          <a:lstStyle/>
          <a:p>
            <a:r>
              <a:rPr lang="en-US" dirty="0">
                <a:latin typeface="Baskerville Old Face" panose="02020602080505020303" pitchFamily="18" charset="0"/>
              </a:rPr>
              <a:t>Communication and Collaboration</a:t>
            </a:r>
            <a:endParaRPr lang="en-US">
              <a:latin typeface="Baskerville Old Face" panose="02020602080505020303" pitchFamily="18" charset="0"/>
            </a:endParaRPr>
          </a:p>
        </p:txBody>
      </p:sp>
      <p:sp>
        <p:nvSpPr>
          <p:cNvPr id="9" name="Content Placeholder 8">
            <a:extLst>
              <a:ext uri="{FF2B5EF4-FFF2-40B4-BE49-F238E27FC236}">
                <a16:creationId xmlns:a16="http://schemas.microsoft.com/office/drawing/2014/main" id="{F5439D92-8B2F-48CE-B37C-26A1B45F5B71}"/>
              </a:ext>
            </a:extLst>
          </p:cNvPr>
          <p:cNvSpPr>
            <a:spLocks noGrp="1"/>
          </p:cNvSpPr>
          <p:nvPr>
            <p:ph idx="1"/>
          </p:nvPr>
        </p:nvSpPr>
        <p:spPr>
          <a:xfrm>
            <a:off x="213361" y="2336872"/>
            <a:ext cx="4229100" cy="4018207"/>
          </a:xfrm>
        </p:spPr>
        <p:txBody>
          <a:bodyPr>
            <a:normAutofit/>
          </a:bodyPr>
          <a:lstStyle/>
          <a:p>
            <a:pPr marL="0" indent="0">
              <a:buNone/>
            </a:pPr>
            <a:r>
              <a:rPr lang="en-US" dirty="0">
                <a:latin typeface="Baskerville Old Face" panose="02020602080505020303" pitchFamily="18" charset="0"/>
              </a:rPr>
              <a:t>It is critical that local leaders, local, state, non-profit agencies, citizens, and service providers understand the connection between homelessness and the criminal justice system to develop communities and ensure everyone has access to safe and stable housing.</a:t>
            </a:r>
          </a:p>
          <a:p>
            <a:pPr marL="0" indent="0">
              <a:buNone/>
            </a:pPr>
            <a:endParaRPr lang="en-US" dirty="0">
              <a:latin typeface="Baskerville Old Face" panose="02020602080505020303" pitchFamily="18" charset="0"/>
            </a:endParaRPr>
          </a:p>
          <a:p>
            <a:pPr marL="0" indent="0">
              <a:buNone/>
            </a:pPr>
            <a:r>
              <a:rPr lang="en-US" b="1" dirty="0">
                <a:latin typeface="Baskerville Old Face" panose="02020602080505020303" pitchFamily="18" charset="0"/>
              </a:rPr>
              <a:t>NHA tirelessly does this work!</a:t>
            </a:r>
          </a:p>
          <a:p>
            <a:endParaRPr lang="en-US" sz="1700" dirty="0"/>
          </a:p>
        </p:txBody>
      </p:sp>
      <p:pic>
        <p:nvPicPr>
          <p:cNvPr id="12" name="Picture 11">
            <a:extLst>
              <a:ext uri="{FF2B5EF4-FFF2-40B4-BE49-F238E27FC236}">
                <a16:creationId xmlns:a16="http://schemas.microsoft.com/office/drawing/2014/main" id="{509D3D40-973F-45B4-8B82-FC3111A58E54}"/>
              </a:ext>
              <a:ext uri="{C183D7F6-B498-43B3-948B-1728B52AA6E4}">
                <adec:decorative xmlns:adec="http://schemas.microsoft.com/office/drawing/2017/decorative" val="1"/>
              </a:ext>
            </a:extLst>
          </p:cNvPr>
          <p:cNvPicPr>
            <a:picLocks noChangeAspect="1"/>
          </p:cNvPicPr>
          <p:nvPr/>
        </p:nvPicPr>
        <p:blipFill>
          <a:blip r:embed="rId3"/>
          <a:srcRect l="28479" r="20116" b="-2"/>
          <a:stretch>
            <a:fillRect/>
          </a:stretch>
        </p:blipFill>
        <p:spPr>
          <a:xfrm>
            <a:off x="4572000" y="10"/>
            <a:ext cx="4569617" cy="6856310"/>
          </a:xfrm>
          <a:prstGeom prst="rect">
            <a:avLst/>
          </a:prstGeom>
          <a:ln>
            <a:noFill/>
          </a:ln>
          <a:effectLst/>
        </p:spPr>
      </p:pic>
    </p:spTree>
    <p:extLst>
      <p:ext uri="{BB962C8B-B14F-4D97-AF65-F5344CB8AC3E}">
        <p14:creationId xmlns:p14="http://schemas.microsoft.com/office/powerpoint/2010/main" val="288090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With Gratitude</a:t>
            </a:r>
          </a:p>
        </p:txBody>
      </p:sp>
      <p:sp>
        <p:nvSpPr>
          <p:cNvPr id="3" name="Content Placeholder 2"/>
          <p:cNvSpPr>
            <a:spLocks noGrp="1"/>
          </p:cNvSpPr>
          <p:nvPr>
            <p:ph idx="1"/>
          </p:nvPr>
        </p:nvSpPr>
        <p:spPr>
          <a:xfrm>
            <a:off x="533400" y="2336873"/>
            <a:ext cx="7598229" cy="3599316"/>
          </a:xfrm>
        </p:spPr>
        <p:txBody>
          <a:bodyPr>
            <a:normAutofit/>
          </a:bodyPr>
          <a:lstStyle/>
          <a:p>
            <a:pPr marL="0" indent="0">
              <a:buNone/>
            </a:pPr>
            <a:r>
              <a:rPr sz="2800" dirty="0"/>
              <a:t>To our funders, partners, volunteers, and advocates—</a:t>
            </a:r>
          </a:p>
          <a:p>
            <a:pPr marL="0" indent="0">
              <a:buNone/>
            </a:pPr>
            <a:endParaRPr lang="en-US" sz="2800" dirty="0"/>
          </a:p>
          <a:p>
            <a:pPr marL="0" indent="0">
              <a:buNone/>
            </a:pPr>
            <a:r>
              <a:rPr sz="2800" i="1" dirty="0"/>
              <a:t>Thank you for making a difference in 2024.</a:t>
            </a:r>
          </a:p>
          <a:p>
            <a:endParaRPr sz="2800" dirty="0"/>
          </a:p>
          <a:p>
            <a:pPr marL="0" indent="0">
              <a:buNone/>
            </a:pPr>
            <a:r>
              <a:rPr sz="2800" dirty="0"/>
              <a:t>Together, we are building a future where everyone has a place to call home.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8CF1-C72A-4313-8FC7-BF6DD4642AFE}"/>
              </a:ext>
            </a:extLst>
          </p:cNvPr>
          <p:cNvSpPr>
            <a:spLocks noGrp="1"/>
          </p:cNvSpPr>
          <p:nvPr>
            <p:ph type="title"/>
          </p:nvPr>
        </p:nvSpPr>
        <p:spPr>
          <a:xfrm>
            <a:off x="510240" y="753228"/>
            <a:ext cx="7210396" cy="1080938"/>
          </a:xfrm>
        </p:spPr>
        <p:txBody>
          <a:bodyPr>
            <a:normAutofit/>
          </a:bodyPr>
          <a:lstStyle/>
          <a:p>
            <a:r>
              <a:rPr lang="en-US" dirty="0">
                <a:latin typeface="Baskerville Old Face" panose="02020602080505020303" pitchFamily="18" charset="0"/>
                <a:cs typeface="Segoe UI" panose="020B0502040204020203" pitchFamily="34" charset="0"/>
              </a:rPr>
              <a:t>Suggestions</a:t>
            </a:r>
            <a:endParaRPr lang="en-US">
              <a:latin typeface="Baskerville Old Face" panose="02020602080505020303" pitchFamily="18" charset="0"/>
              <a:cs typeface="Segoe UI" panose="020B0502040204020203" pitchFamily="34" charset="0"/>
            </a:endParaRPr>
          </a:p>
        </p:txBody>
      </p:sp>
      <p:sp>
        <p:nvSpPr>
          <p:cNvPr id="6" name="Content Placeholder 5">
            <a:extLst>
              <a:ext uri="{FF2B5EF4-FFF2-40B4-BE49-F238E27FC236}">
                <a16:creationId xmlns:a16="http://schemas.microsoft.com/office/drawing/2014/main" id="{C856D755-2374-40B4-B692-603C5E927388}"/>
              </a:ext>
            </a:extLst>
          </p:cNvPr>
          <p:cNvSpPr>
            <a:spLocks noGrp="1"/>
          </p:cNvSpPr>
          <p:nvPr>
            <p:ph idx="1"/>
          </p:nvPr>
        </p:nvSpPr>
        <p:spPr>
          <a:xfrm>
            <a:off x="510240" y="2336872"/>
            <a:ext cx="5217857" cy="3767899"/>
          </a:xfrm>
        </p:spPr>
        <p:txBody>
          <a:bodyPr vert="horz" lIns="68580" tIns="34290" rIns="68580" bIns="34290" rtlCol="0">
            <a:normAutofit fontScale="92500" lnSpcReduction="10000"/>
          </a:bodyPr>
          <a:lstStyle/>
          <a:p>
            <a:pPr lvl="0"/>
            <a:r>
              <a:rPr lang="en-US" sz="1900" dirty="0">
                <a:latin typeface="Baskerville Old Face" panose="02020602080505020303" pitchFamily="18" charset="0"/>
              </a:rPr>
              <a:t>Create a re-entry task force/working group;</a:t>
            </a:r>
          </a:p>
          <a:p>
            <a:pPr lvl="0"/>
            <a:r>
              <a:rPr lang="en-US" sz="1900" dirty="0">
                <a:latin typeface="Baskerville Old Face" panose="02020602080505020303" pitchFamily="18" charset="0"/>
              </a:rPr>
              <a:t>Add ‘housing status’ as a data point to be collected at prison entry and exit- Accomplished with AB32</a:t>
            </a:r>
          </a:p>
          <a:p>
            <a:pPr lvl="0"/>
            <a:r>
              <a:rPr lang="en-US" sz="1900" dirty="0">
                <a:latin typeface="Baskerville Old Face" panose="02020602080505020303" pitchFamily="18" charset="0"/>
              </a:rPr>
              <a:t>Synthesize data to determine how homelessness does/does not impact recidivism rates;</a:t>
            </a:r>
          </a:p>
          <a:p>
            <a:pPr lvl="0"/>
            <a:r>
              <a:rPr lang="en-US" sz="1900" dirty="0">
                <a:latin typeface="Baskerville Old Face" panose="02020602080505020303" pitchFamily="18" charset="0"/>
              </a:rPr>
              <a:t>Strategize community plans to ensure returning citizens are:</a:t>
            </a:r>
          </a:p>
          <a:p>
            <a:pPr lvl="1"/>
            <a:r>
              <a:rPr lang="en-US" sz="1900" dirty="0">
                <a:latin typeface="Baskerville Old Face" panose="02020602080505020303" pitchFamily="18" charset="0"/>
              </a:rPr>
              <a:t>Informed about housing options</a:t>
            </a:r>
          </a:p>
          <a:p>
            <a:pPr lvl="1"/>
            <a:r>
              <a:rPr lang="en-US" sz="1900" dirty="0">
                <a:latin typeface="Baskerville Old Face" panose="02020602080505020303" pitchFamily="18" charset="0"/>
              </a:rPr>
              <a:t>Screened prior to exit, if appropriate</a:t>
            </a:r>
          </a:p>
          <a:p>
            <a:pPr lvl="1"/>
            <a:r>
              <a:rPr lang="en-US" sz="1900" dirty="0">
                <a:latin typeface="Baskerville Old Face" panose="02020602080505020303" pitchFamily="18" charset="0"/>
              </a:rPr>
              <a:t>Ensure returning citizen are provided with housing search, placement and financial assistance as well as case management upon exit from prison or while on parole, if appropriate</a:t>
            </a:r>
          </a:p>
          <a:p>
            <a:endParaRPr lang="en-US" sz="1600" dirty="0">
              <a:latin typeface="Segoe UI" panose="020B0502040204020203" pitchFamily="34" charset="0"/>
              <a:cs typeface="Segoe UI" panose="020B0502040204020203" pitchFamily="34" charset="0"/>
            </a:endParaRPr>
          </a:p>
        </p:txBody>
      </p:sp>
      <p:pic>
        <p:nvPicPr>
          <p:cNvPr id="4" name="Graphic 3" descr="Blackboard">
            <a:extLst>
              <a:ext uri="{FF2B5EF4-FFF2-40B4-BE49-F238E27FC236}">
                <a16:creationId xmlns:a16="http://schemas.microsoft.com/office/drawing/2014/main" id="{A4298283-DDB8-4365-95A1-90935E16BE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8097" y="3139962"/>
            <a:ext cx="1992538" cy="199253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514892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5B507AF8-EE18-A96D-572C-79C3B2E928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57550-E573-7ABF-7F76-A3DCB502A582}"/>
              </a:ext>
            </a:extLst>
          </p:cNvPr>
          <p:cNvSpPr>
            <a:spLocks noGrp="1"/>
          </p:cNvSpPr>
          <p:nvPr>
            <p:ph type="title"/>
          </p:nvPr>
        </p:nvSpPr>
        <p:spPr>
          <a:xfrm>
            <a:off x="510241" y="753228"/>
            <a:ext cx="2759271" cy="1080938"/>
          </a:xfrm>
        </p:spPr>
        <p:txBody>
          <a:bodyPr>
            <a:normAutofit/>
          </a:bodyPr>
          <a:lstStyle/>
          <a:p>
            <a:r>
              <a:rPr lang="en-US" sz="2800" dirty="0"/>
              <a:t>2025 … and Looking Ahead</a:t>
            </a:r>
          </a:p>
        </p:txBody>
      </p:sp>
      <p:sp>
        <p:nvSpPr>
          <p:cNvPr id="3" name="Content Placeholder 2">
            <a:extLst>
              <a:ext uri="{FF2B5EF4-FFF2-40B4-BE49-F238E27FC236}">
                <a16:creationId xmlns:a16="http://schemas.microsoft.com/office/drawing/2014/main" id="{FD7878CA-6417-9120-1179-9B6831855159}"/>
              </a:ext>
            </a:extLst>
          </p:cNvPr>
          <p:cNvSpPr>
            <a:spLocks noGrp="1"/>
          </p:cNvSpPr>
          <p:nvPr>
            <p:ph idx="1"/>
          </p:nvPr>
        </p:nvSpPr>
        <p:spPr>
          <a:xfrm>
            <a:off x="165600" y="2113872"/>
            <a:ext cx="8805600" cy="4445328"/>
          </a:xfrm>
        </p:spPr>
        <p:txBody>
          <a:bodyPr>
            <a:normAutofit fontScale="85000" lnSpcReduction="20000"/>
          </a:bodyPr>
          <a:lstStyle/>
          <a:p>
            <a:r>
              <a:rPr lang="en-US" sz="2000" dirty="0"/>
              <a:t>NHA App Launch: Improving access to services via mobile tech</a:t>
            </a:r>
          </a:p>
          <a:p>
            <a:r>
              <a:rPr lang="en-US" sz="2000" dirty="0"/>
              <a:t>Ongoing Pop-Up Events….. Monthly Family Connect Pop Ups</a:t>
            </a:r>
          </a:p>
          <a:p>
            <a:r>
              <a:rPr lang="en-US" sz="2000" dirty="0"/>
              <a:t>Employment Connect</a:t>
            </a:r>
          </a:p>
          <a:p>
            <a:r>
              <a:rPr lang="en-US" sz="2000" dirty="0"/>
              <a:t>Quarterly Medical Connects starting in Q3</a:t>
            </a:r>
          </a:p>
          <a:p>
            <a:r>
              <a:rPr lang="en-US" sz="2000" dirty="0"/>
              <a:t>Monthly Youth Connect starting in Q3</a:t>
            </a:r>
          </a:p>
          <a:p>
            <a:pPr marL="0" indent="0">
              <a:buNone/>
            </a:pPr>
            <a:endParaRPr lang="en-US" sz="2000" dirty="0"/>
          </a:p>
          <a:p>
            <a:pPr marL="0" indent="0" algn="ctr">
              <a:buNone/>
            </a:pPr>
            <a:r>
              <a:rPr lang="en-US" dirty="0"/>
              <a:t>NEW!!!! </a:t>
            </a:r>
          </a:p>
          <a:p>
            <a:pPr marL="0" indent="0">
              <a:buNone/>
            </a:pPr>
            <a:r>
              <a:rPr lang="en-US" dirty="0"/>
              <a:t>Pet Deposits and Fees, Silver Summit CIP Re-Entry Program launch, Flexible Funding to assist individuals obtain and maintain permanent housing.</a:t>
            </a:r>
          </a:p>
          <a:p>
            <a:pPr marL="0" indent="0">
              <a:buNone/>
            </a:pPr>
            <a:endParaRPr lang="en-US" dirty="0"/>
          </a:p>
          <a:p>
            <a:pPr marL="0" indent="0">
              <a:buNone/>
            </a:pPr>
            <a:r>
              <a:rPr lang="en-US" dirty="0"/>
              <a:t>Homeless Service Provider Training- CEUs approved by BOE/SW and NCB</a:t>
            </a:r>
          </a:p>
          <a:p>
            <a:pPr marL="0" indent="0">
              <a:buNone/>
            </a:pPr>
            <a:endParaRPr lang="en-US" sz="1600" dirty="0"/>
          </a:p>
          <a:p>
            <a:endParaRPr lang="en-US" sz="1300" dirty="0"/>
          </a:p>
          <a:p>
            <a:pPr marL="0" indent="0" algn="ctr">
              <a:buNone/>
            </a:pPr>
            <a:r>
              <a:rPr lang="en-US" sz="3600" dirty="0" err="1"/>
              <a:t>Pssttttt</a:t>
            </a:r>
            <a:r>
              <a:rPr lang="en-US" sz="3600" dirty="0"/>
              <a:t>-</a:t>
            </a:r>
            <a:r>
              <a:rPr lang="en-US" sz="2000" dirty="0"/>
              <a:t> We have a </a:t>
            </a:r>
            <a:r>
              <a:rPr lang="en-US" sz="2800" dirty="0"/>
              <a:t>NEW HOME!!!</a:t>
            </a:r>
            <a:endParaRPr lang="en-US" sz="2000" dirty="0"/>
          </a:p>
        </p:txBody>
      </p:sp>
      <p:pic>
        <p:nvPicPr>
          <p:cNvPr id="4" name="Picture 3">
            <a:extLst>
              <a:ext uri="{FF2B5EF4-FFF2-40B4-BE49-F238E27FC236}">
                <a16:creationId xmlns:a16="http://schemas.microsoft.com/office/drawing/2014/main" id="{BACCAD57-C158-9418-B075-B1C5EDB97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57587" y="-66097"/>
            <a:ext cx="2240642" cy="2233210"/>
          </a:xfrm>
          <a:prstGeom prst="rect">
            <a:avLst/>
          </a:prstGeom>
        </p:spPr>
      </p:pic>
    </p:spTree>
    <p:extLst>
      <p:ext uri="{BB962C8B-B14F-4D97-AF65-F5344CB8AC3E}">
        <p14:creationId xmlns:p14="http://schemas.microsoft.com/office/powerpoint/2010/main" val="2275768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241" y="753228"/>
            <a:ext cx="2759271" cy="1080938"/>
          </a:xfrm>
        </p:spPr>
        <p:txBody>
          <a:bodyPr>
            <a:normAutofit/>
          </a:bodyPr>
          <a:lstStyle/>
          <a:p>
            <a:r>
              <a:rPr lang="en-US" sz="2800" dirty="0"/>
              <a:t>2025 … and Looking Ahead </a:t>
            </a:r>
          </a:p>
        </p:txBody>
      </p:sp>
      <p:sp>
        <p:nvSpPr>
          <p:cNvPr id="3" name="Content Placeholder 2"/>
          <p:cNvSpPr>
            <a:spLocks noGrp="1"/>
          </p:cNvSpPr>
          <p:nvPr>
            <p:ph idx="1"/>
          </p:nvPr>
        </p:nvSpPr>
        <p:spPr>
          <a:xfrm>
            <a:off x="165600" y="2113872"/>
            <a:ext cx="8805600" cy="4445328"/>
          </a:xfrm>
        </p:spPr>
        <p:txBody>
          <a:bodyPr>
            <a:normAutofit lnSpcReduction="10000"/>
          </a:bodyPr>
          <a:lstStyle/>
          <a:p>
            <a:pPr marL="0" indent="0">
              <a:buNone/>
            </a:pPr>
            <a:endParaRPr lang="en-US" sz="1600" dirty="0"/>
          </a:p>
          <a:p>
            <a:r>
              <a:rPr lang="en-US" dirty="0"/>
              <a:t>2025 Statewide Conference: Mission Possible: Policy, Practice, Partnerships (September 2025)</a:t>
            </a:r>
          </a:p>
          <a:p>
            <a:pPr marL="0" indent="0">
              <a:buNone/>
            </a:pPr>
            <a:endParaRPr lang="en-US" dirty="0"/>
          </a:p>
          <a:p>
            <a:r>
              <a:rPr lang="en-US" dirty="0"/>
              <a:t>YHDP Guided Home Youth Peer Navigation (October 2025)</a:t>
            </a:r>
          </a:p>
          <a:p>
            <a:pPr marL="0" indent="0">
              <a:buNone/>
            </a:pPr>
            <a:endParaRPr lang="en-US" dirty="0"/>
          </a:p>
          <a:p>
            <a:r>
              <a:rPr lang="en-US" dirty="0"/>
              <a:t>Biannual 2025 Project Homeless Connect: over 150 partners providing on-the-spot resources (November 2025)</a:t>
            </a:r>
          </a:p>
          <a:p>
            <a:pPr marL="0" indent="0">
              <a:buNone/>
            </a:pPr>
            <a:endParaRPr lang="en-US" dirty="0"/>
          </a:p>
          <a:p>
            <a:r>
              <a:rPr lang="en-US" dirty="0"/>
              <a:t>Annual Candlelight Vigil: Honoring lives lost to homelessness (December 2025)</a:t>
            </a:r>
          </a:p>
          <a:p>
            <a:endParaRPr lang="en-US" sz="1300" dirty="0"/>
          </a:p>
          <a:p>
            <a:pPr marL="0" indent="0">
              <a:buNone/>
            </a:pPr>
            <a:endParaRPr lang="en-US" sz="13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11783-797C-3FA7-E021-EA32A2726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DFEF1C-4775-4AD1-3A07-9EB4D0B4AAC1}"/>
              </a:ext>
            </a:extLst>
          </p:cNvPr>
          <p:cNvSpPr>
            <a:spLocks noGrp="1"/>
          </p:cNvSpPr>
          <p:nvPr>
            <p:ph type="title"/>
          </p:nvPr>
        </p:nvSpPr>
        <p:spPr/>
        <p:txBody>
          <a:bodyPr/>
          <a:lstStyle/>
          <a:p>
            <a:r>
              <a:rPr lang="en-US" dirty="0"/>
              <a:t>Thank you</a:t>
            </a:r>
            <a:endParaRPr dirty="0"/>
          </a:p>
        </p:txBody>
      </p:sp>
      <p:sp>
        <p:nvSpPr>
          <p:cNvPr id="3" name="Content Placeholder 2">
            <a:extLst>
              <a:ext uri="{FF2B5EF4-FFF2-40B4-BE49-F238E27FC236}">
                <a16:creationId xmlns:a16="http://schemas.microsoft.com/office/drawing/2014/main" id="{F0C9FEA5-59BD-AAEE-BF1C-20DE809EF75E}"/>
              </a:ext>
            </a:extLst>
          </p:cNvPr>
          <p:cNvSpPr>
            <a:spLocks noGrp="1"/>
          </p:cNvSpPr>
          <p:nvPr>
            <p:ph idx="1"/>
          </p:nvPr>
        </p:nvSpPr>
        <p:spPr>
          <a:xfrm>
            <a:off x="533400" y="2336873"/>
            <a:ext cx="7598229" cy="3599316"/>
          </a:xfrm>
        </p:spPr>
        <p:txBody>
          <a:bodyPr>
            <a:normAutofit lnSpcReduction="10000"/>
          </a:bodyPr>
          <a:lstStyle/>
          <a:p>
            <a:pPr marL="0" indent="0">
              <a:buNone/>
            </a:pPr>
            <a:r>
              <a:rPr lang="en-US" sz="2800" dirty="0">
                <a:hlinkClick r:id="rId2"/>
              </a:rPr>
              <a:t>director@nevadahomelessalliance.org</a:t>
            </a:r>
            <a:endParaRPr lang="en-US" sz="2800" dirty="0"/>
          </a:p>
          <a:p>
            <a:pPr marL="0" indent="0">
              <a:buNone/>
            </a:pPr>
            <a:endParaRPr lang="en-US" sz="2800" dirty="0"/>
          </a:p>
          <a:p>
            <a:pPr marL="0" indent="0">
              <a:buNone/>
            </a:pPr>
            <a:r>
              <a:rPr lang="en-US" sz="2800" dirty="0"/>
              <a:t>www.nevadahomelessalliance.org</a:t>
            </a:r>
            <a:endParaRPr sz="2800" dirty="0"/>
          </a:p>
          <a:p>
            <a:pPr marL="0" indent="0">
              <a:buNone/>
            </a:pPr>
            <a:endParaRPr lang="en-US" sz="2800" dirty="0"/>
          </a:p>
          <a:p>
            <a:pPr marL="0" indent="0">
              <a:buNone/>
            </a:pPr>
            <a:r>
              <a:rPr sz="2800" i="1" dirty="0"/>
              <a:t>Thank you for making a difference in 2024.</a:t>
            </a:r>
          </a:p>
          <a:p>
            <a:endParaRPr sz="2800" dirty="0"/>
          </a:p>
          <a:p>
            <a:pPr marL="0" indent="0">
              <a:buNone/>
            </a:pPr>
            <a:r>
              <a:rPr sz="2800" dirty="0"/>
              <a:t>Together, we are building a future where everyone has a place to call home.</a:t>
            </a:r>
          </a:p>
        </p:txBody>
      </p:sp>
    </p:spTree>
    <p:extLst>
      <p:ext uri="{BB962C8B-B14F-4D97-AF65-F5344CB8AC3E}">
        <p14:creationId xmlns:p14="http://schemas.microsoft.com/office/powerpoint/2010/main" val="18840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Our Mission &amp; Vision</a:t>
            </a:r>
          </a:p>
        </p:txBody>
      </p:sp>
      <p:sp>
        <p:nvSpPr>
          <p:cNvPr id="3" name="Content Placeholder 2"/>
          <p:cNvSpPr>
            <a:spLocks noGrp="1"/>
          </p:cNvSpPr>
          <p:nvPr>
            <p:ph idx="1"/>
          </p:nvPr>
        </p:nvSpPr>
        <p:spPr>
          <a:xfrm>
            <a:off x="533400" y="2177144"/>
            <a:ext cx="8175171" cy="4082142"/>
          </a:xfrm>
        </p:spPr>
        <p:txBody>
          <a:bodyPr/>
          <a:lstStyle/>
          <a:p>
            <a:pPr marL="0" indent="0">
              <a:buNone/>
            </a:pPr>
            <a:r>
              <a:rPr dirty="0"/>
              <a:t>Mission:</a:t>
            </a:r>
          </a:p>
          <a:p>
            <a:pPr marL="0" indent="0">
              <a:buNone/>
            </a:pPr>
            <a:r>
              <a:rPr dirty="0"/>
              <a:t>To advance collaborative strategies to end homelessness in Southern Nevada through advocacy, public awareness, education, and coordination of services.</a:t>
            </a:r>
          </a:p>
          <a:p>
            <a:pPr marL="0" indent="0">
              <a:buNone/>
            </a:pPr>
            <a:endParaRPr dirty="0"/>
          </a:p>
          <a:p>
            <a:pPr marL="0" indent="0">
              <a:buNone/>
            </a:pPr>
            <a:r>
              <a:rPr dirty="0"/>
              <a:t>Vision:</a:t>
            </a:r>
          </a:p>
          <a:p>
            <a:pPr marL="0" indent="0">
              <a:buNone/>
            </a:pPr>
            <a:r>
              <a:rPr dirty="0"/>
              <a:t>To end homelessness in Southern Nevada.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Impact Summary</a:t>
            </a:r>
            <a:br>
              <a:rPr lang="en-US" dirty="0"/>
            </a:br>
            <a:r>
              <a:rPr dirty="0"/>
              <a:t>By the Numbers</a:t>
            </a:r>
          </a:p>
        </p:txBody>
      </p:sp>
      <p:sp>
        <p:nvSpPr>
          <p:cNvPr id="3" name="Content Placeholder 2"/>
          <p:cNvSpPr>
            <a:spLocks noGrp="1"/>
          </p:cNvSpPr>
          <p:nvPr>
            <p:ph idx="1"/>
          </p:nvPr>
        </p:nvSpPr>
        <p:spPr>
          <a:xfrm>
            <a:off x="206829" y="2336872"/>
            <a:ext cx="8556171" cy="4183671"/>
          </a:xfrm>
        </p:spPr>
        <p:txBody>
          <a:bodyPr>
            <a:normAutofit lnSpcReduction="10000"/>
          </a:bodyPr>
          <a:lstStyle/>
          <a:p>
            <a:pPr marL="0" indent="0">
              <a:buNone/>
            </a:pPr>
            <a:r>
              <a:rPr dirty="0"/>
              <a:t>In 2024, NHA served 5,339 individuals</a:t>
            </a:r>
            <a:r>
              <a:rPr lang="en-US" dirty="0"/>
              <a:t> across Southern Nevada through various outreach and support programs designed to meet people where they are and connect them with life-changing resources.</a:t>
            </a:r>
          </a:p>
          <a:p>
            <a:pPr marL="0" indent="0">
              <a:buNone/>
            </a:pPr>
            <a:endParaRPr dirty="0"/>
          </a:p>
          <a:p>
            <a:pPr lvl="1"/>
            <a:r>
              <a:rPr dirty="0"/>
              <a:t>36 Pop-Up Events</a:t>
            </a:r>
            <a:r>
              <a:rPr lang="en-US" dirty="0"/>
              <a:t> </a:t>
            </a:r>
            <a:endParaRPr dirty="0"/>
          </a:p>
          <a:p>
            <a:pPr lvl="1"/>
            <a:r>
              <a:rPr dirty="0"/>
              <a:t>13 Family Connects</a:t>
            </a:r>
          </a:p>
          <a:p>
            <a:pPr lvl="1"/>
            <a:r>
              <a:rPr dirty="0"/>
              <a:t>657 Housing Services</a:t>
            </a:r>
          </a:p>
          <a:p>
            <a:pPr lvl="1"/>
            <a:r>
              <a:rPr dirty="0"/>
              <a:t>1,203 Medical Services</a:t>
            </a:r>
          </a:p>
          <a:p>
            <a:pPr lvl="1"/>
            <a:r>
              <a:rPr dirty="0"/>
              <a:t>1,165 Recovery Services</a:t>
            </a:r>
          </a:p>
          <a:p>
            <a:pPr lvl="1"/>
            <a:r>
              <a:rPr dirty="0"/>
              <a:t>108 IDs</a:t>
            </a:r>
          </a:p>
          <a:p>
            <a:pPr lvl="1"/>
            <a:r>
              <a:rPr dirty="0"/>
              <a:t>75 Haircuts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0D9D-7073-33A5-B386-A882A5737663}"/>
              </a:ext>
            </a:extLst>
          </p:cNvPr>
          <p:cNvSpPr>
            <a:spLocks noGrp="1"/>
          </p:cNvSpPr>
          <p:nvPr>
            <p:ph type="title"/>
          </p:nvPr>
        </p:nvSpPr>
        <p:spPr/>
        <p:txBody>
          <a:bodyPr/>
          <a:lstStyle/>
          <a:p>
            <a:r>
              <a:rPr lang="en-US" dirty="0"/>
              <a:t>2024 Programs</a:t>
            </a:r>
          </a:p>
        </p:txBody>
      </p:sp>
      <p:sp>
        <p:nvSpPr>
          <p:cNvPr id="3" name="Content Placeholder 2">
            <a:extLst>
              <a:ext uri="{FF2B5EF4-FFF2-40B4-BE49-F238E27FC236}">
                <a16:creationId xmlns:a16="http://schemas.microsoft.com/office/drawing/2014/main" id="{F7D7BD05-6B7B-71D9-4A3C-BE91811349BC}"/>
              </a:ext>
            </a:extLst>
          </p:cNvPr>
          <p:cNvSpPr>
            <a:spLocks noGrp="1"/>
          </p:cNvSpPr>
          <p:nvPr>
            <p:ph idx="1"/>
          </p:nvPr>
        </p:nvSpPr>
        <p:spPr>
          <a:xfrm>
            <a:off x="533400" y="2336872"/>
            <a:ext cx="8243400" cy="3977527"/>
          </a:xfrm>
        </p:spPr>
        <p:txBody>
          <a:bodyPr>
            <a:normAutofit lnSpcReduction="10000"/>
          </a:bodyPr>
          <a:lstStyle/>
          <a:p>
            <a:r>
              <a:rPr lang="en-US" u="sng" dirty="0"/>
              <a:t>Pop Up Connect Events</a:t>
            </a:r>
            <a:r>
              <a:rPr lang="en-US" dirty="0"/>
              <a:t>=Bringing critical services directly to the streets (Ongoing)</a:t>
            </a:r>
          </a:p>
          <a:p>
            <a:r>
              <a:rPr lang="en-US" u="sng" dirty="0"/>
              <a:t>Family Connect Pop Ups</a:t>
            </a:r>
            <a:r>
              <a:rPr lang="en-US" dirty="0"/>
              <a:t>=Meeting family needs with targeted, wraparound support (Ongoing)</a:t>
            </a:r>
          </a:p>
          <a:p>
            <a:r>
              <a:rPr lang="en-US" u="sng" dirty="0"/>
              <a:t>People with Lived Experience</a:t>
            </a:r>
            <a:r>
              <a:rPr lang="en-US" dirty="0"/>
              <a:t>=Centering lived voices in all systems change work= (Ongoing)</a:t>
            </a:r>
          </a:p>
          <a:p>
            <a:r>
              <a:rPr lang="en-US" u="sng" dirty="0"/>
              <a:t>Homeless Diversion and Barrier Busting Program</a:t>
            </a:r>
            <a:r>
              <a:rPr lang="en-US" dirty="0"/>
              <a:t>=Removing obstacles like ID loss, financial assistance (rent, deposits, auto repair, food, etc.)</a:t>
            </a:r>
          </a:p>
          <a:p>
            <a:r>
              <a:rPr lang="en-US" u="sng" dirty="0"/>
              <a:t>SNHD Vaccine </a:t>
            </a:r>
            <a:r>
              <a:rPr lang="en-US" dirty="0"/>
              <a:t>Pods=Making vaccines and healthcare accessible to the most vulnerable</a:t>
            </a:r>
          </a:p>
        </p:txBody>
      </p:sp>
    </p:spTree>
    <p:extLst>
      <p:ext uri="{BB962C8B-B14F-4D97-AF65-F5344CB8AC3E}">
        <p14:creationId xmlns:p14="http://schemas.microsoft.com/office/powerpoint/2010/main" val="24890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8BF78-DAF4-8D83-EA4F-BE0939A972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764A3-62F0-A5AE-D754-E7B1B9FE2C4C}"/>
              </a:ext>
            </a:extLst>
          </p:cNvPr>
          <p:cNvSpPr>
            <a:spLocks noGrp="1"/>
          </p:cNvSpPr>
          <p:nvPr>
            <p:ph type="title"/>
          </p:nvPr>
        </p:nvSpPr>
        <p:spPr/>
        <p:txBody>
          <a:bodyPr/>
          <a:lstStyle/>
          <a:p>
            <a:r>
              <a:rPr lang="en-US" dirty="0"/>
              <a:t>2024 OTHER </a:t>
            </a:r>
          </a:p>
        </p:txBody>
      </p:sp>
      <p:sp>
        <p:nvSpPr>
          <p:cNvPr id="3" name="Content Placeholder 2">
            <a:extLst>
              <a:ext uri="{FF2B5EF4-FFF2-40B4-BE49-F238E27FC236}">
                <a16:creationId xmlns:a16="http://schemas.microsoft.com/office/drawing/2014/main" id="{988E79BA-45A6-3428-6804-C6E623BFEF56}"/>
              </a:ext>
            </a:extLst>
          </p:cNvPr>
          <p:cNvSpPr>
            <a:spLocks noGrp="1"/>
          </p:cNvSpPr>
          <p:nvPr>
            <p:ph idx="1"/>
          </p:nvPr>
        </p:nvSpPr>
        <p:spPr>
          <a:xfrm>
            <a:off x="533400" y="2174400"/>
            <a:ext cx="8243400" cy="4139999"/>
          </a:xfrm>
        </p:spPr>
        <p:txBody>
          <a:bodyPr>
            <a:normAutofit fontScale="92500" lnSpcReduction="10000"/>
          </a:bodyPr>
          <a:lstStyle/>
          <a:p>
            <a:r>
              <a:rPr lang="en-US" sz="2800" b="1" dirty="0"/>
              <a:t>Homeless Service Provider Training</a:t>
            </a:r>
          </a:p>
          <a:p>
            <a:r>
              <a:rPr lang="en-US" sz="2800" b="1" dirty="0"/>
              <a:t>2024 NV Statewide Conference on Addressing Homelessness: </a:t>
            </a:r>
            <a:r>
              <a:rPr lang="en-US" sz="2800" i="1" dirty="0"/>
              <a:t>LEVEL UP: Policy, Practice, Partnerships</a:t>
            </a:r>
            <a:endParaRPr lang="en-US" sz="2800" i="1" u="sng" dirty="0"/>
          </a:p>
          <a:p>
            <a:r>
              <a:rPr lang="en-US" sz="2800" b="1" dirty="0"/>
              <a:t>31st Annual Homeless Candlelight Vigil: "Celebration of Hope</a:t>
            </a:r>
          </a:p>
          <a:p>
            <a:endParaRPr lang="en-US" sz="2800" u="sng" dirty="0"/>
          </a:p>
          <a:p>
            <a:pPr lvl="1"/>
            <a:r>
              <a:rPr lang="en-US" sz="2400" b="1" dirty="0"/>
              <a:t>2024 NAEH Conference on Ending Homelessness: </a:t>
            </a:r>
            <a:r>
              <a:rPr lang="en-US" sz="2400" dirty="0"/>
              <a:t>Along with Lived X Team Members and other computer partners- Capitol Hill Day Captain!!</a:t>
            </a:r>
          </a:p>
          <a:p>
            <a:pPr lvl="1"/>
            <a:r>
              <a:rPr lang="en-US" sz="2400" b="1" dirty="0"/>
              <a:t>2024 Lived Experience Leadership Conference</a:t>
            </a:r>
          </a:p>
          <a:p>
            <a:endParaRPr lang="en-US" sz="2800" dirty="0"/>
          </a:p>
        </p:txBody>
      </p:sp>
    </p:spTree>
    <p:extLst>
      <p:ext uri="{BB962C8B-B14F-4D97-AF65-F5344CB8AC3E}">
        <p14:creationId xmlns:p14="http://schemas.microsoft.com/office/powerpoint/2010/main" val="7942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Pop-Up </a:t>
            </a:r>
            <a:r>
              <a:rPr lang="en-US" dirty="0"/>
              <a:t>Project </a:t>
            </a:r>
            <a:r>
              <a:rPr dirty="0"/>
              <a:t>Homeless Connect</a:t>
            </a:r>
            <a:r>
              <a:rPr lang="en-US" dirty="0"/>
              <a:t> Events</a:t>
            </a:r>
            <a:endParaRPr dirty="0"/>
          </a:p>
        </p:txBody>
      </p:sp>
      <p:sp>
        <p:nvSpPr>
          <p:cNvPr id="3" name="Content Placeholder 2"/>
          <p:cNvSpPr>
            <a:spLocks noGrp="1"/>
          </p:cNvSpPr>
          <p:nvPr>
            <p:ph idx="1"/>
          </p:nvPr>
        </p:nvSpPr>
        <p:spPr>
          <a:xfrm>
            <a:off x="533400" y="2336873"/>
            <a:ext cx="8132618" cy="3599316"/>
          </a:xfrm>
        </p:spPr>
        <p:txBody>
          <a:bodyPr>
            <a:normAutofit lnSpcReduction="10000"/>
          </a:bodyPr>
          <a:lstStyle/>
          <a:p>
            <a:pPr marL="0" indent="0">
              <a:buNone/>
            </a:pPr>
            <a:r>
              <a:rPr dirty="0"/>
              <a:t>Held 36 times in 2024, our mobile outreach events bring vital resources directly to those in need, offering housing assistance, health services, employment help, and more in a one-stop model.</a:t>
            </a:r>
            <a:endParaRPr lang="en-US" dirty="0"/>
          </a:p>
          <a:p>
            <a:pPr marL="0" indent="0">
              <a:buNone/>
            </a:pPr>
            <a:endParaRPr lang="en-US" dirty="0"/>
          </a:p>
          <a:p>
            <a:pPr marL="0" indent="0">
              <a:buNone/>
            </a:pPr>
            <a:r>
              <a:rPr lang="en-US" dirty="0"/>
              <a:t>Family Connect- in partnership with CCSD</a:t>
            </a:r>
          </a:p>
          <a:p>
            <a:pPr marL="0" indent="0">
              <a:buNone/>
            </a:pPr>
            <a:r>
              <a:rPr lang="en-US" dirty="0"/>
              <a:t>Through 13 events in 2024, Family Connect provided tailored support to families in crisis, including legal aid, Medicaid enrollment, youth services, and housing assessments.</a:t>
            </a:r>
          </a:p>
          <a:p>
            <a:pPr marL="0" indent="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Project Homeless Connect Outcomes</a:t>
            </a:r>
          </a:p>
        </p:txBody>
      </p:sp>
      <p:sp>
        <p:nvSpPr>
          <p:cNvPr id="3" name="Content Placeholder 2"/>
          <p:cNvSpPr>
            <a:spLocks noGrp="1"/>
          </p:cNvSpPr>
          <p:nvPr>
            <p:ph idx="1"/>
          </p:nvPr>
        </p:nvSpPr>
        <p:spPr>
          <a:xfrm>
            <a:off x="533400" y="2336872"/>
            <a:ext cx="7545000" cy="3934327"/>
          </a:xfrm>
        </p:spPr>
        <p:txBody>
          <a:bodyPr>
            <a:normAutofit/>
          </a:bodyPr>
          <a:lstStyle/>
          <a:p>
            <a:pPr marL="0" indent="0">
              <a:buNone/>
            </a:pPr>
            <a:r>
              <a:rPr dirty="0"/>
              <a:t>Services Provided:</a:t>
            </a:r>
          </a:p>
          <a:p>
            <a:r>
              <a:rPr dirty="0"/>
              <a:t>657 Housing Navigation</a:t>
            </a:r>
          </a:p>
          <a:p>
            <a:r>
              <a:rPr dirty="0"/>
              <a:t>1,203 Medical</a:t>
            </a:r>
          </a:p>
          <a:p>
            <a:r>
              <a:rPr dirty="0"/>
              <a:t>1,165 </a:t>
            </a:r>
            <a:r>
              <a:rPr lang="en-US" dirty="0"/>
              <a:t>Recovery/SU Services</a:t>
            </a:r>
            <a:endParaRPr dirty="0"/>
          </a:p>
          <a:p>
            <a:r>
              <a:rPr dirty="0"/>
              <a:t>108 ID Recovery</a:t>
            </a:r>
          </a:p>
          <a:p>
            <a:r>
              <a:rPr dirty="0"/>
              <a:t>60</a:t>
            </a:r>
            <a:r>
              <a:rPr lang="en-US" dirty="0"/>
              <a:t>+</a:t>
            </a:r>
            <a:r>
              <a:rPr dirty="0"/>
              <a:t> Birth Certificates</a:t>
            </a:r>
          </a:p>
          <a:p>
            <a:r>
              <a:rPr dirty="0"/>
              <a:t>473 Mental Health</a:t>
            </a:r>
          </a:p>
          <a:p>
            <a:r>
              <a:rPr dirty="0"/>
              <a:t>393 Employment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Lived Experience Leadership</a:t>
            </a:r>
          </a:p>
        </p:txBody>
      </p:sp>
      <p:sp>
        <p:nvSpPr>
          <p:cNvPr id="3" name="Content Placeholder 2"/>
          <p:cNvSpPr>
            <a:spLocks noGrp="1"/>
          </p:cNvSpPr>
          <p:nvPr>
            <p:ph idx="1"/>
          </p:nvPr>
        </p:nvSpPr>
        <p:spPr>
          <a:xfrm>
            <a:off x="367200" y="2124000"/>
            <a:ext cx="8402400" cy="4428000"/>
          </a:xfrm>
        </p:spPr>
        <p:txBody>
          <a:bodyPr>
            <a:normAutofit lnSpcReduction="10000"/>
          </a:bodyPr>
          <a:lstStyle/>
          <a:p>
            <a:pPr marL="0" indent="0">
              <a:buNone/>
            </a:pPr>
            <a:r>
              <a:rPr dirty="0"/>
              <a:t>We supported advisory boards in Clark and Washoe counties made up of individuals with lived experience of homelessness,</a:t>
            </a:r>
            <a:r>
              <a:rPr lang="en-US" dirty="0"/>
              <a:t> justice involvement, mental health or substance use, domestic violence, etc..</a:t>
            </a:r>
            <a:r>
              <a:rPr dirty="0"/>
              <a:t> helping to ensure inclusive, informed decision-making across systems.</a:t>
            </a:r>
            <a:endParaRPr lang="en-US" dirty="0"/>
          </a:p>
          <a:p>
            <a:pPr marL="0" indent="0">
              <a:buNone/>
            </a:pPr>
            <a:endParaRPr lang="en-US" dirty="0"/>
          </a:p>
          <a:p>
            <a:pPr lvl="1"/>
            <a:r>
              <a:rPr lang="en-US" sz="2400" dirty="0"/>
              <a:t>Washoe County LEAB</a:t>
            </a:r>
          </a:p>
          <a:p>
            <a:pPr lvl="1"/>
            <a:r>
              <a:rPr lang="en-US" sz="2400" dirty="0"/>
              <a:t>Southern Nevada Lived X Consultants (TEAM)</a:t>
            </a:r>
          </a:p>
          <a:p>
            <a:pPr lvl="2"/>
            <a:r>
              <a:rPr lang="en-US" sz="2200" dirty="0"/>
              <a:t>Now includes two FTE Lived Experience Specialists!</a:t>
            </a:r>
          </a:p>
          <a:p>
            <a:pPr lvl="2"/>
            <a:r>
              <a:rPr lang="en-US" sz="2200" dirty="0"/>
              <a:t>9 Independent Contractors</a:t>
            </a:r>
          </a:p>
          <a:p>
            <a:pPr marL="457200" lvl="1" indent="0">
              <a:buNone/>
            </a:pPr>
            <a:endParaRPr lang="en-US" sz="2400" dirty="0"/>
          </a:p>
          <a:p>
            <a:pPr marL="0" indent="0">
              <a:buNone/>
            </a:pPr>
            <a:r>
              <a:rPr lang="en-US" sz="2000" i="1" dirty="0"/>
              <a:t>Advocacy, scoring and ranking, training, and community education</a:t>
            </a:r>
          </a:p>
          <a:p>
            <a:endParaRPr dirty="0"/>
          </a:p>
        </p:txBody>
      </p:sp>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720</TotalTime>
  <Words>2067</Words>
  <Application>Microsoft Office PowerPoint</Application>
  <PresentationFormat>On-screen Show (4:3)</PresentationFormat>
  <Paragraphs>172</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Baskerville Old Face</vt:lpstr>
      <vt:lpstr>Franklin Gothic Book</vt:lpstr>
      <vt:lpstr>Segoe UI</vt:lpstr>
      <vt:lpstr>Trebuchet MS</vt:lpstr>
      <vt:lpstr>Berlin</vt:lpstr>
      <vt:lpstr>Nevada Homeless Alliance Annual Impact Report 2024</vt:lpstr>
      <vt:lpstr>With Gratitude</vt:lpstr>
      <vt:lpstr>Our Mission &amp; Vision</vt:lpstr>
      <vt:lpstr>2024 Impact Summary By the Numbers</vt:lpstr>
      <vt:lpstr>2024 Programs</vt:lpstr>
      <vt:lpstr>2024 OTHER </vt:lpstr>
      <vt:lpstr>Pop-Up Project Homeless Connect Events</vt:lpstr>
      <vt:lpstr>Project Homeless Connect Outcomes</vt:lpstr>
      <vt:lpstr>Lived Experience Leadership</vt:lpstr>
      <vt:lpstr>Homeless Diversion and Barrier Busting Program</vt:lpstr>
      <vt:lpstr>NAEH Capitol Hill Day</vt:lpstr>
      <vt:lpstr>2024 NV Statewide Conference on Addressing Homelessness</vt:lpstr>
      <vt:lpstr>31st Annual Homeless Candlelight Vigil: "Celebration of Hope"</vt:lpstr>
      <vt:lpstr>Vigil.. Continued</vt:lpstr>
      <vt:lpstr>Intersection between incarceration and homelessness</vt:lpstr>
      <vt:lpstr>The buzz….</vt:lpstr>
      <vt:lpstr>   NEVADA’S RE-ENTRY VISION (2021)   </vt:lpstr>
      <vt:lpstr>There is a link between poverty and incarceration nationwide.</vt:lpstr>
      <vt:lpstr>Communication and Collaboration</vt:lpstr>
      <vt:lpstr>Suggestions</vt:lpstr>
      <vt:lpstr>2025 … and Looking Ahead</vt:lpstr>
      <vt:lpstr>2025 … and Looking Ahead </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Nevada Homeless Alliance Annual Impact Report 2024</dc:title>
  <dc:subject/>
  <dc:creator>Catrina Grigsby-Thedford</dc:creator>
  <cp:keywords/>
  <dc:description>generated using python-pptx</dc:description>
  <cp:lastModifiedBy>Abigail Bagolor</cp:lastModifiedBy>
  <cp:revision>3</cp:revision>
  <dcterms:created xsi:type="dcterms:W3CDTF">2013-01-27T09:14:16Z</dcterms:created>
  <dcterms:modified xsi:type="dcterms:W3CDTF">2025-08-28T19:28:41Z</dcterms:modified>
  <cp:category/>
</cp:coreProperties>
</file>